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381" r:id="rId2"/>
    <p:sldId id="415" r:id="rId3"/>
    <p:sldId id="363" r:id="rId4"/>
    <p:sldId id="379" r:id="rId5"/>
    <p:sldId id="391" r:id="rId6"/>
    <p:sldId id="392" r:id="rId7"/>
    <p:sldId id="393" r:id="rId8"/>
    <p:sldId id="394" r:id="rId9"/>
    <p:sldId id="395" r:id="rId10"/>
    <p:sldId id="396" r:id="rId11"/>
    <p:sldId id="397" r:id="rId12"/>
    <p:sldId id="398" r:id="rId13"/>
    <p:sldId id="399" r:id="rId14"/>
    <p:sldId id="402" r:id="rId15"/>
    <p:sldId id="403" r:id="rId16"/>
    <p:sldId id="404" r:id="rId17"/>
    <p:sldId id="405" r:id="rId18"/>
    <p:sldId id="406" r:id="rId19"/>
    <p:sldId id="407" r:id="rId20"/>
    <p:sldId id="408" r:id="rId21"/>
    <p:sldId id="409" r:id="rId22"/>
    <p:sldId id="410" r:id="rId23"/>
    <p:sldId id="411" r:id="rId24"/>
    <p:sldId id="413" r:id="rId25"/>
    <p:sldId id="41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107" d="100"/>
          <a:sy n="107" d="100"/>
        </p:scale>
        <p:origin x="-16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44452B-0C1E-4212-8404-EFDB9B4345BB}" type="slidenum">
              <a:rPr lang="en-US"/>
              <a:pPr>
                <a:defRPr/>
              </a:pPr>
              <a:t>‹#›</a:t>
            </a:fld>
            <a:endParaRPr lang="en-US"/>
          </a:p>
        </p:txBody>
      </p:sp>
    </p:spTree>
    <p:extLst>
      <p:ext uri="{BB962C8B-B14F-4D97-AF65-F5344CB8AC3E}">
        <p14:creationId xmlns="" xmlns:p14="http://schemas.microsoft.com/office/powerpoint/2010/main" val="77048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637C42-169D-4A32-8720-25F2238800DF}" type="slidenum">
              <a:rPr lang="en-US"/>
              <a:pPr>
                <a:defRPr/>
              </a:pPr>
              <a:t>‹#›</a:t>
            </a:fld>
            <a:endParaRPr lang="en-US"/>
          </a:p>
        </p:txBody>
      </p:sp>
    </p:spTree>
    <p:extLst>
      <p:ext uri="{BB962C8B-B14F-4D97-AF65-F5344CB8AC3E}">
        <p14:creationId xmlns="" xmlns:p14="http://schemas.microsoft.com/office/powerpoint/2010/main" val="3686385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ECB0E79-1462-48A2-80E5-0AF657BD8140}" type="slidenum">
              <a:rPr lang="en-US" smtClean="0"/>
              <a:pPr/>
              <a:t>1</a:t>
            </a:fld>
            <a:endParaRPr lang="en-US" smtClean="0"/>
          </a:p>
        </p:txBody>
      </p:sp>
      <p:sp>
        <p:nvSpPr>
          <p:cNvPr id="49155" name="Rectangle 1"/>
          <p:cNvSpPr>
            <a:spLocks noGrp="1" noRot="1" noChangeAspect="1" noChangeArrowheads="1" noTextEdit="1"/>
          </p:cNvSpPr>
          <p:nvPr>
            <p:ph type="sldImg"/>
          </p:nvPr>
        </p:nvSpPr>
        <p:spPr>
          <a:solidFill>
            <a:srgbClr val="FFFFFF"/>
          </a:solidFill>
          <a:ln/>
        </p:spPr>
      </p:sp>
      <p:sp>
        <p:nvSpPr>
          <p:cNvPr id="49156" name="Text Box 2"/>
          <p:cNvSpPr>
            <a:spLocks noGrp="1" noChangeArrowheads="1"/>
          </p:cNvSpPr>
          <p:nvPr>
            <p:ph type="body" idx="1"/>
          </p:nvPr>
        </p:nvSpPr>
        <p:spPr>
          <a:xfrm>
            <a:off x="914400" y="4341813"/>
            <a:ext cx="5029200" cy="4116387"/>
          </a:xfrm>
          <a:noFill/>
          <a:ln/>
        </p:spPr>
        <p:txBody>
          <a:bodyPr lIns="90000" tIns="46800" rIns="90000" bIns="46800"/>
          <a:lstStyle/>
          <a:p>
            <a:pPr eaLnBrk="1" hangingPunct="1">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Arial Unicode MS" pitchFamily="34" charset="-128"/>
                <a:cs typeface="Arial Unicode MS" pitchFamily="34" charset="-128"/>
              </a:rPr>
              <a:t>Quote Poincarre</a:t>
            </a:r>
          </a:p>
          <a:p>
            <a:pPr eaLnBrk="1" hangingPunct="1">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Arial Unicode MS" pitchFamily="34" charset="-128"/>
                <a:cs typeface="Arial Unicode MS" pitchFamily="34" charset="-128"/>
              </a:rPr>
              <a:t>Balance: questions, opinions, jugements</a:t>
            </a:r>
          </a:p>
          <a:p>
            <a:pPr eaLnBrk="1" hangingPunct="1">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Arial Unicode MS" pitchFamily="34" charset="-128"/>
                <a:cs typeface="Arial Unicode MS" pitchFamily="34" charset="-128"/>
              </a:rPr>
              <a:t>Niveau d’enseignement pour les top managers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xfrm>
            <a:off x="1296988" y="795338"/>
            <a:ext cx="4265612" cy="3198812"/>
          </a:xfrm>
          <a:solidFill>
            <a:srgbClr val="FFFFFF"/>
          </a:solidFill>
          <a:ln/>
        </p:spPr>
      </p:sp>
      <p:sp>
        <p:nvSpPr>
          <p:cNvPr id="126979"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xfrm>
            <a:off x="1144588" y="685800"/>
            <a:ext cx="4573587" cy="3430588"/>
          </a:xfrm>
          <a:solidFill>
            <a:srgbClr val="FFFFFF"/>
          </a:solidFill>
          <a:ln/>
        </p:spPr>
      </p:sp>
      <p:sp>
        <p:nvSpPr>
          <p:cNvPr id="128003" name="Rectangle 3"/>
          <p:cNvSpPr>
            <a:spLocks noChangeArrowheads="1"/>
          </p:cNvSpPr>
          <p:nvPr>
            <p:ph type="body" idx="1"/>
          </p:nvPr>
        </p:nvSpPr>
        <p:spPr>
          <a:xfrm>
            <a:off x="913991" y="4342939"/>
            <a:ext cx="5030018" cy="4114587"/>
          </a:xfrm>
          <a:noFill/>
          <a:ln/>
        </p:spPr>
        <p:txBody>
          <a:bodyPr wrap="none" anchor="ct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xfrm>
            <a:off x="1296988" y="795338"/>
            <a:ext cx="4265612" cy="3198812"/>
          </a:xfrm>
          <a:solidFill>
            <a:srgbClr val="FFFFFF"/>
          </a:solidFill>
          <a:ln/>
        </p:spPr>
      </p:sp>
      <p:sp>
        <p:nvSpPr>
          <p:cNvPr id="129027"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959998" y="686474"/>
            <a:ext cx="4942606" cy="3429532"/>
          </a:xfrm>
          <a:solidFill>
            <a:srgbClr val="FFFFFF"/>
          </a:solidFill>
          <a:ln/>
        </p:spPr>
      </p:sp>
      <p:sp>
        <p:nvSpPr>
          <p:cNvPr id="130051" name="Rectangle 3"/>
          <p:cNvSpPr>
            <a:spLocks noChangeArrowheads="1"/>
          </p:cNvSpPr>
          <p:nvPr>
            <p:ph type="body" idx="1"/>
          </p:nvPr>
        </p:nvSpPr>
        <p:spPr>
          <a:xfrm>
            <a:off x="913991" y="4342939"/>
            <a:ext cx="5030018" cy="4114587"/>
          </a:xfrm>
          <a:noFill/>
          <a:ln/>
        </p:spPr>
        <p:txBody>
          <a:bodyPr wrap="none" anchor="ct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a:xfrm>
            <a:off x="959998" y="686474"/>
            <a:ext cx="4941072" cy="3428114"/>
          </a:xfrm>
          <a:ln/>
        </p:spPr>
      </p:sp>
      <p:sp>
        <p:nvSpPr>
          <p:cNvPr id="131075" name="Rectangle 3"/>
          <p:cNvSpPr>
            <a:spLocks noGrp="1" noChangeArrowheads="1"/>
          </p:cNvSpPr>
          <p:nvPr>
            <p:ph type="body" idx="1"/>
          </p:nvPr>
        </p:nvSpPr>
        <p:spPr>
          <a:xfrm>
            <a:off x="913991" y="4342939"/>
            <a:ext cx="5030018" cy="4114587"/>
          </a:xfrm>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pPr>
              <a:buFont typeface="Times New Roman" pitchFamily="18" charset="0"/>
              <a:buNone/>
            </a:pPr>
            <a:fld id="{CB2571D2-E4BE-41D2-BC7D-067627CA0901}" type="slidenum">
              <a:rPr lang="en-US" smtClean="0">
                <a:ea typeface="Arial Unicode MS" pitchFamily="34" charset="-128"/>
                <a:cs typeface="Arial Unicode MS" pitchFamily="34" charset="-128"/>
              </a:rPr>
              <a:pPr>
                <a:buFont typeface="Times New Roman" pitchFamily="18" charset="0"/>
                <a:buNone/>
              </a:pPr>
              <a:t>24</a:t>
            </a:fld>
            <a:endParaRPr lang="en-US" smtClean="0">
              <a:ea typeface="Arial Unicode MS" pitchFamily="34" charset="-128"/>
              <a:cs typeface="Arial Unicode MS" pitchFamily="34" charset="-128"/>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_tradnl"/>
          </a:p>
        </p:txBody>
      </p:sp>
      <p:sp>
        <p:nvSpPr>
          <p:cNvPr id="33796" name="Rectangle 2"/>
          <p:cNvSpPr>
            <a:spLocks noChangeArrowheads="1"/>
          </p:cNvSpPr>
          <p:nvPr>
            <p:ph type="body"/>
          </p:nvPr>
        </p:nvSpPr>
        <p:spPr>
          <a:xfrm>
            <a:off x="685800" y="4343400"/>
            <a:ext cx="5484813" cy="4114800"/>
          </a:xfrm>
          <a:noFill/>
          <a:ln/>
        </p:spPr>
        <p:txBody>
          <a:bodyPr wrap="none" anchor="ctr"/>
          <a:lstStyle/>
          <a:p>
            <a:endParaRPr lang="es-ES_tradnl"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p>
            <a:pPr>
              <a:buFont typeface="Times New Roman" pitchFamily="18" charset="0"/>
              <a:buNone/>
            </a:pPr>
            <a:fld id="{401257A1-05F7-47B7-8F0D-661980D80182}" type="slidenum">
              <a:rPr lang="en-US" smtClean="0">
                <a:ea typeface="Arial Unicode MS" pitchFamily="34" charset="-128"/>
                <a:cs typeface="Arial Unicode MS" pitchFamily="34" charset="-128"/>
              </a:rPr>
              <a:pPr>
                <a:buFont typeface="Times New Roman" pitchFamily="18" charset="0"/>
                <a:buNone/>
              </a:pPr>
              <a:t>25</a:t>
            </a:fld>
            <a:endParaRPr lang="en-US" smtClean="0">
              <a:ea typeface="Arial Unicode MS" pitchFamily="34" charset="-128"/>
              <a:cs typeface="Arial Unicode MS" pitchFamily="34" charset="-128"/>
            </a:endParaRPr>
          </a:p>
        </p:txBody>
      </p:sp>
      <p:sp>
        <p:nvSpPr>
          <p:cNvPr id="225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s-ES_tradnl"/>
          </a:p>
        </p:txBody>
      </p:sp>
      <p:sp>
        <p:nvSpPr>
          <p:cNvPr id="22532" name="Rectangle 2"/>
          <p:cNvSpPr>
            <a:spLocks noChangeArrowheads="1"/>
          </p:cNvSpPr>
          <p:nvPr>
            <p:ph type="body"/>
          </p:nvPr>
        </p:nvSpPr>
        <p:spPr>
          <a:xfrm>
            <a:off x="685800" y="4343400"/>
            <a:ext cx="5484813" cy="411480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121DD5-86EF-4D60-9743-ED49CCBA3332}"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815" y="4342150"/>
            <a:ext cx="5028370" cy="4115425"/>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B226C44-69EE-43D6-988C-99C4FD68CA37}"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98575" y="798513"/>
            <a:ext cx="4262438" cy="3195637"/>
          </a:xfrm>
          <a:ln/>
        </p:spPr>
      </p:sp>
      <p:sp>
        <p:nvSpPr>
          <p:cNvPr id="114691" name="Rectangle 3"/>
          <p:cNvSpPr>
            <a:spLocks noGrp="1" noChangeArrowheads="1"/>
          </p:cNvSpPr>
          <p:nvPr>
            <p:ph type="body" idx="1"/>
          </p:nvPr>
        </p:nvSpPr>
        <p:spPr>
          <a:xfrm>
            <a:off x="913991" y="4357123"/>
            <a:ext cx="5028485" cy="4134444"/>
          </a:xfrm>
          <a:noFill/>
          <a:ln/>
        </p:spPr>
        <p:txBody>
          <a:bodyPr/>
          <a:lstStyle/>
          <a:p>
            <a:pPr defTabSz="754692"/>
            <a:endParaRPr 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98575" y="798513"/>
            <a:ext cx="4262438" cy="3195637"/>
          </a:xfrm>
          <a:ln/>
        </p:spPr>
      </p:sp>
      <p:sp>
        <p:nvSpPr>
          <p:cNvPr id="115715" name="Rectangle 3"/>
          <p:cNvSpPr>
            <a:spLocks noGrp="1" noChangeArrowheads="1"/>
          </p:cNvSpPr>
          <p:nvPr>
            <p:ph type="body" idx="1"/>
          </p:nvPr>
        </p:nvSpPr>
        <p:spPr>
          <a:xfrm>
            <a:off x="913991" y="4357123"/>
            <a:ext cx="5028485" cy="4134444"/>
          </a:xfrm>
          <a:noFill/>
          <a:ln/>
        </p:spPr>
        <p:txBody>
          <a:bodyPr/>
          <a:lstStyle/>
          <a:p>
            <a:pPr defTabSz="754692"/>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xfrm>
            <a:off x="1296988" y="795338"/>
            <a:ext cx="4265612" cy="3198812"/>
          </a:xfrm>
          <a:solidFill>
            <a:srgbClr val="FFFFFF"/>
          </a:solidFill>
          <a:ln/>
        </p:spPr>
      </p:sp>
      <p:sp>
        <p:nvSpPr>
          <p:cNvPr id="122883"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xfrm>
            <a:off x="1296988" y="795338"/>
            <a:ext cx="4265612" cy="3198812"/>
          </a:xfrm>
          <a:solidFill>
            <a:srgbClr val="FFFFFF"/>
          </a:solidFill>
          <a:ln/>
        </p:spPr>
      </p:sp>
      <p:sp>
        <p:nvSpPr>
          <p:cNvPr id="123907"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xfrm>
            <a:off x="1296988" y="795338"/>
            <a:ext cx="4265612" cy="3198812"/>
          </a:xfrm>
          <a:solidFill>
            <a:srgbClr val="FFFFFF"/>
          </a:solidFill>
          <a:ln/>
        </p:spPr>
      </p:sp>
      <p:sp>
        <p:nvSpPr>
          <p:cNvPr id="124931"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xfrm>
            <a:off x="1296988" y="795338"/>
            <a:ext cx="4265612" cy="3198812"/>
          </a:xfrm>
          <a:solidFill>
            <a:srgbClr val="FFFFFF"/>
          </a:solidFill>
          <a:ln/>
        </p:spPr>
      </p:sp>
      <p:sp>
        <p:nvSpPr>
          <p:cNvPr id="125955" name="Rectangle 3"/>
          <p:cNvSpPr>
            <a:spLocks noChangeArrowheads="1"/>
          </p:cNvSpPr>
          <p:nvPr>
            <p:ph type="body" idx="1"/>
          </p:nvPr>
        </p:nvSpPr>
        <p:spPr>
          <a:xfrm>
            <a:off x="913991" y="4342939"/>
            <a:ext cx="5030018" cy="4114587"/>
          </a:xfrm>
          <a:noFill/>
          <a:ln/>
        </p:spPr>
        <p:txBody>
          <a:bodyPr wrap="none" anchor="ct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s-ES_tradnl"/>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s-ES_tradnl"/>
          </a:p>
        </p:txBody>
      </p:sp>
      <p:sp>
        <p:nvSpPr>
          <p:cNvPr id="849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849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2F6E3962-BE3C-483E-8EDE-C20980B6DF4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E016A-39BC-4D69-95DA-B1BED84D28B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FF68C5-32E9-4154-B601-1B0211B6E39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s-ES_tradnl"/>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934762A-96A3-40E5-B4DD-E61BD926F7B7}"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75" y="46038"/>
            <a:ext cx="7972425" cy="828675"/>
          </a:xfrm>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714375" y="1325563"/>
            <a:ext cx="3910013" cy="492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quarter" idx="2"/>
          </p:nvPr>
        </p:nvSpPr>
        <p:spPr>
          <a:xfrm>
            <a:off x="4776788" y="1325563"/>
            <a:ext cx="3910012"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Content Placeholder 4"/>
          <p:cNvSpPr>
            <a:spLocks noGrp="1"/>
          </p:cNvSpPr>
          <p:nvPr>
            <p:ph sz="quarter" idx="3"/>
          </p:nvPr>
        </p:nvSpPr>
        <p:spPr>
          <a:xfrm>
            <a:off x="4776788" y="3865563"/>
            <a:ext cx="3910012"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Rectangle 5"/>
          <p:cNvSpPr>
            <a:spLocks noGrp="1" noChangeArrowheads="1"/>
          </p:cNvSpPr>
          <p:nvPr>
            <p:ph type="sldNum" sz="quarter" idx="10"/>
          </p:nvPr>
        </p:nvSpPr>
        <p:spPr>
          <a:ln/>
        </p:spPr>
        <p:txBody>
          <a:bodyPr/>
          <a:lstStyle>
            <a:lvl1pPr>
              <a:defRPr/>
            </a:lvl1pPr>
          </a:lstStyle>
          <a:p>
            <a:pPr>
              <a:defRPr/>
            </a:pPr>
            <a:fld id="{F6A20136-7336-4CB8-9C6D-83CD2AD2BA4F}" type="slidenum">
              <a:rPr lang="en-US"/>
              <a:pPr>
                <a:defRPr/>
              </a:pPr>
              <a:t>‹#›</a:t>
            </a:fld>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8D0958-ABB3-44D0-A148-F33890B93D2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AAEC42-EC32-46A8-B6FD-B22488C7FDD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08BEA34-ABC8-479C-93DF-E2DEE206C85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C3ACBC4-6289-4B61-9C47-73E727F1A60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4ED4B5C-4CD2-4947-8809-0FB62549D46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2B17B39-FAED-43FB-8AD8-5FE141ED777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098999-7AE8-4ED7-93F2-9BF83B1B32D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8A0BBE0-8602-46EF-B0ED-D9380F4BDAF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83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839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CC2BBBF5-B6C3-4C4C-997F-FC5AF78F3A24}" type="slidenum">
              <a:rPr lang="en-US" altLang="en-US"/>
              <a:pPr>
                <a:defRPr/>
              </a:pPr>
              <a:t>‹#›</a:t>
            </a:fld>
            <a:endParaRPr lang="en-US" altLang="en-US"/>
          </a:p>
        </p:txBody>
      </p:sp>
      <p:sp>
        <p:nvSpPr>
          <p:cNvPr id="839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s-ES_tradnl"/>
          </a:p>
        </p:txBody>
      </p:sp>
      <p:sp>
        <p:nvSpPr>
          <p:cNvPr id="839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s-ES_tradnl"/>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ctrTitle"/>
          </p:nvPr>
        </p:nvSpPr>
        <p:spPr>
          <a:xfrm>
            <a:off x="914400" y="1524000"/>
            <a:ext cx="8229600" cy="1752600"/>
          </a:xfrm>
        </p:spPr>
        <p:txBody>
          <a:bodyPr/>
          <a:lstStyle/>
          <a:p>
            <a:r>
              <a:rPr lang="en-GB" sz="4600" b="1" dirty="0" smtClean="0"/>
              <a:t>Ethics </a:t>
            </a:r>
            <a:r>
              <a:rPr lang="en-GB" sz="4600" b="1" dirty="0" smtClean="0"/>
              <a:t>in Pharmaceutical Sales</a:t>
            </a:r>
            <a:r>
              <a:rPr lang="en-GB" sz="4600" b="1" dirty="0" smtClean="0"/>
              <a:t/>
            </a:r>
            <a:br>
              <a:rPr lang="en-GB" sz="4600" b="1" dirty="0" smtClean="0"/>
            </a:br>
            <a:r>
              <a:rPr lang="en-GB" sz="3600" dirty="0" smtClean="0"/>
              <a:t> </a:t>
            </a:r>
            <a:r>
              <a:rPr lang="en-US" sz="2800" b="1" dirty="0" smtClean="0"/>
              <a:t/>
            </a:r>
            <a:br>
              <a:rPr lang="en-US" sz="2800" b="1" dirty="0" smtClean="0"/>
            </a:br>
            <a:r>
              <a:rPr lang="en-US" sz="2800" b="1" dirty="0" smtClean="0"/>
              <a:t/>
            </a:r>
            <a:br>
              <a:rPr lang="en-US" sz="2800" b="1" dirty="0" smtClean="0"/>
            </a:br>
            <a:r>
              <a:rPr lang="en-US" sz="3400" b="1" dirty="0" smtClean="0"/>
              <a:t/>
            </a:r>
            <a:br>
              <a:rPr lang="en-US" sz="3400" b="1" dirty="0" smtClean="0"/>
            </a:br>
            <a:r>
              <a:rPr lang="en-US" sz="3400" b="1" dirty="0" smtClean="0"/>
              <a:t/>
            </a:r>
            <a:br>
              <a:rPr lang="en-US" sz="3400" b="1" dirty="0" smtClean="0"/>
            </a:br>
            <a:r>
              <a:rPr lang="en-US" sz="3200" b="1" dirty="0" smtClean="0"/>
              <a:t/>
            </a:r>
            <a:br>
              <a:rPr lang="en-US" sz="3200" b="1" dirty="0" smtClean="0"/>
            </a:br>
            <a:r>
              <a:rPr lang="en-US" sz="2400" b="1" dirty="0" smtClean="0"/>
              <a:t>Marc Le Menestrel</a:t>
            </a:r>
            <a:br>
              <a:rPr lang="en-US" sz="2400" b="1" dirty="0" smtClean="0"/>
            </a:br>
            <a:r>
              <a:rPr lang="en-US" sz="1600" b="1" dirty="0" smtClean="0"/>
              <a:t>Associate Professor, UPF, Barcelona</a:t>
            </a:r>
            <a:br>
              <a:rPr lang="en-US" sz="1600" b="1" dirty="0" smtClean="0"/>
            </a:br>
            <a:r>
              <a:rPr lang="en-US" sz="1600" b="1" dirty="0" smtClean="0"/>
              <a:t>Visiting Professor of Ethics, INSEAD</a:t>
            </a:r>
            <a:br>
              <a:rPr lang="en-US" sz="1600" b="1" dirty="0" smtClean="0"/>
            </a:br>
            <a:r>
              <a:rPr lang="en-US" sz="1600" b="1" dirty="0" smtClean="0"/>
              <a:t>marc.lemenestrel@upf.edu - marc.lemenestrel@insead.edu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000" smtClean="0"/>
              <a:t>From an observer</a:t>
            </a:r>
          </a:p>
        </p:txBody>
      </p:sp>
      <p:sp>
        <p:nvSpPr>
          <p:cNvPr id="52227" name="Text Box 3"/>
          <p:cNvSpPr txBox="1">
            <a:spLocks noChangeArrowheads="1"/>
          </p:cNvSpPr>
          <p:nvPr/>
        </p:nvSpPr>
        <p:spPr bwMode="auto">
          <a:xfrm>
            <a:off x="468313" y="2349500"/>
            <a:ext cx="8424862" cy="3743325"/>
          </a:xfrm>
          <a:prstGeom prst="rect">
            <a:avLst/>
          </a:prstGeom>
          <a:noFill/>
          <a:ln w="9525">
            <a:noFill/>
            <a:miter lim="800000"/>
            <a:headEnd/>
            <a:tailEnd/>
          </a:ln>
        </p:spPr>
        <p:txBody>
          <a:bodyPr>
            <a:spAutoFit/>
          </a:bodyPr>
          <a:lstStyle/>
          <a:p>
            <a:r>
              <a:rPr lang="en-US" sz="2400"/>
              <a:t>“I observed a mature and initially poised businessman enter the laboratory smiling and confident. Within 20 minutes he was reduced to a twitching, stuttering wreck, who was rapidly approaching nervous collapse. He constantly pull on his ear lobe, and twisted his hands. At one point he pushed his fist into his forehead and muttered ‘Oh God, let’s stop it’. And yet he continued to respond to every word of the experimenter, and obeyed to the end.”</a:t>
            </a:r>
          </a:p>
          <a:p>
            <a:endParaRPr lang="en-US" sz="2400"/>
          </a:p>
          <a:p>
            <a:endParaRPr lang="en-US" sz="2400"/>
          </a:p>
        </p:txBody>
      </p:sp>
      <p:pic>
        <p:nvPicPr>
          <p:cNvPr id="52228" name="Picture 4"/>
          <p:cNvPicPr>
            <a:picLocks noChangeAspect="1" noChangeArrowheads="1"/>
          </p:cNvPicPr>
          <p:nvPr>
            <p:ph idx="1"/>
          </p:nvPr>
        </p:nvPicPr>
        <p:blipFill>
          <a:blip r:embed="rId2" cstate="print"/>
          <a:srcRect/>
          <a:stretch>
            <a:fillRect/>
          </a:stretch>
        </p:blipFill>
        <p:spPr>
          <a:xfrm>
            <a:off x="7643813" y="0"/>
            <a:ext cx="1500187" cy="1903413"/>
          </a:xfr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000" smtClean="0"/>
              <a:t>Interpretation</a:t>
            </a:r>
          </a:p>
        </p:txBody>
      </p:sp>
      <p:sp>
        <p:nvSpPr>
          <p:cNvPr id="53251" name="Rectangle 3"/>
          <p:cNvSpPr>
            <a:spLocks noGrp="1" noChangeArrowheads="1"/>
          </p:cNvSpPr>
          <p:nvPr>
            <p:ph type="body" idx="1"/>
          </p:nvPr>
        </p:nvSpPr>
        <p:spPr>
          <a:xfrm>
            <a:off x="468313" y="1916113"/>
            <a:ext cx="8229600" cy="4525962"/>
          </a:xfrm>
        </p:spPr>
        <p:txBody>
          <a:bodyPr/>
          <a:lstStyle/>
          <a:p>
            <a:pPr>
              <a:buFontTx/>
              <a:buNone/>
            </a:pPr>
            <a:r>
              <a:rPr lang="en-US" sz="2700" smtClean="0"/>
              <a:t>	</a:t>
            </a:r>
            <a:r>
              <a:rPr lang="en-US" sz="2400" b="0" smtClean="0"/>
              <a:t>“We have learned from childhood that it is a fundamental breach of moral conduct to hurt another person against his will. Yet, 26 subjects abandon this tenet in following the instructions of an authority who has no special powers to enforce his commands. To disobey would bring no material loss to the subject; no punishment would ensue.”</a:t>
            </a:r>
          </a:p>
          <a:p>
            <a:pPr>
              <a:buFontTx/>
              <a:buNone/>
            </a:pPr>
            <a:endParaRPr lang="en-US" sz="2400" b="0" smtClean="0"/>
          </a:p>
          <a:p>
            <a:pPr>
              <a:buFontTx/>
              <a:buNone/>
            </a:pPr>
            <a:endParaRPr lang="en-US" sz="2400" b="0" smtClean="0"/>
          </a:p>
          <a:p>
            <a:pPr algn="r">
              <a:buFontTx/>
              <a:buNone/>
            </a:pPr>
            <a:r>
              <a:rPr lang="en-US" sz="2400" b="0" smtClean="0"/>
              <a:t>Stanley Milgram</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88640"/>
            <a:ext cx="8077200" cy="1020762"/>
          </a:xfrm>
        </p:spPr>
        <p:txBody>
          <a:bodyPr/>
          <a:lstStyle/>
          <a:p>
            <a:pPr defTabSz="762000"/>
            <a:r>
              <a:rPr lang="en-US" sz="3000" dirty="0" smtClean="0"/>
              <a:t>Blue Monday(2</a:t>
            </a:r>
            <a:r>
              <a:rPr lang="en-US" sz="3000" dirty="0" smtClean="0"/>
              <a:t>)</a:t>
            </a:r>
          </a:p>
        </p:txBody>
      </p:sp>
      <p:sp>
        <p:nvSpPr>
          <p:cNvPr id="244739" name="Rectangle 3"/>
          <p:cNvSpPr>
            <a:spLocks noGrp="1" noChangeArrowheads="1"/>
          </p:cNvSpPr>
          <p:nvPr>
            <p:ph type="body" idx="1"/>
          </p:nvPr>
        </p:nvSpPr>
        <p:spPr>
          <a:xfrm>
            <a:off x="457200" y="1600200"/>
            <a:ext cx="8362950" cy="4210050"/>
          </a:xfrm>
        </p:spPr>
        <p:txBody>
          <a:bodyPr/>
          <a:lstStyle/>
          <a:p>
            <a:pPr algn="ctr">
              <a:lnSpc>
                <a:spcPct val="131000"/>
              </a:lnSpc>
              <a:buFontTx/>
              <a:buNone/>
            </a:pPr>
            <a:r>
              <a:rPr lang="en-GB" sz="2400" b="0" dirty="0" smtClean="0"/>
              <a:t>Does a boss have a right to expect an employee to bend the rules?</a:t>
            </a:r>
          </a:p>
          <a:p>
            <a:pPr algn="ctr">
              <a:lnSpc>
                <a:spcPct val="131000"/>
              </a:lnSpc>
              <a:buFontTx/>
              <a:buNone/>
            </a:pPr>
            <a:endParaRPr lang="en-GB" sz="2400" b="0" dirty="0" smtClean="0"/>
          </a:p>
          <a:p>
            <a:pPr algn="ctr">
              <a:lnSpc>
                <a:spcPct val="131000"/>
              </a:lnSpc>
              <a:buFontTx/>
              <a:buNone/>
            </a:pPr>
            <a:r>
              <a:rPr lang="en-GB" sz="2400" b="0" dirty="0" smtClean="0"/>
              <a:t>What should you do when your boss (or colleague) seems to be asking you to compromise your own ethical principles?</a:t>
            </a:r>
          </a:p>
          <a:p>
            <a:pPr algn="ctr">
              <a:lnSpc>
                <a:spcPct val="131000"/>
              </a:lnSpc>
              <a:buFontTx/>
              <a:buNone/>
            </a:pPr>
            <a:endParaRPr lang="en-US" sz="2400" b="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wipe(left)">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2" end="2"/>
                                            </p:txEl>
                                          </p:spTgt>
                                        </p:tgtEl>
                                        <p:attrNameLst>
                                          <p:attrName>style.visibility</p:attrName>
                                        </p:attrNameLst>
                                      </p:cBhvr>
                                      <p:to>
                                        <p:strVal val="visible"/>
                                      </p:to>
                                    </p:set>
                                    <p:animEffect transition="in" filter="wipe(left)">
                                      <p:cBhvr>
                                        <p:cTn id="12" dur="500"/>
                                        <p:tgtEl>
                                          <p:spTgt spid="244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5536" y="260648"/>
            <a:ext cx="7550150" cy="1143000"/>
          </a:xfrm>
        </p:spPr>
        <p:txBody>
          <a:bodyPr/>
          <a:lstStyle/>
          <a:p>
            <a:r>
              <a:rPr lang="en-US" sz="3000" dirty="0" smtClean="0"/>
              <a:t>Empowering </a:t>
            </a:r>
            <a:r>
              <a:rPr lang="en-US" sz="3000" dirty="0" smtClean="0"/>
              <a:t>Oneself</a:t>
            </a:r>
            <a:endParaRPr lang="en-US" sz="3000" dirty="0" smtClean="0"/>
          </a:p>
        </p:txBody>
      </p:sp>
      <p:sp>
        <p:nvSpPr>
          <p:cNvPr id="257027" name="Rectangle 3"/>
          <p:cNvSpPr>
            <a:spLocks noGrp="1" noChangeArrowheads="1"/>
          </p:cNvSpPr>
          <p:nvPr>
            <p:ph type="body" idx="1"/>
          </p:nvPr>
        </p:nvSpPr>
        <p:spPr>
          <a:xfrm>
            <a:off x="467544" y="1340768"/>
            <a:ext cx="8229600" cy="4525963"/>
          </a:xfrm>
        </p:spPr>
        <p:txBody>
          <a:bodyPr/>
          <a:lstStyle/>
          <a:p>
            <a:pPr>
              <a:buFontTx/>
              <a:buNone/>
            </a:pPr>
            <a:r>
              <a:rPr lang="en-US" sz="2400" b="0" dirty="0" smtClean="0"/>
              <a:t>Describe for yourself who you tend to be when you fail to act upon your own values</a:t>
            </a:r>
            <a:r>
              <a:rPr lang="en-US" sz="2400" b="0" dirty="0" smtClean="0"/>
              <a:t>:</a:t>
            </a:r>
          </a:p>
          <a:p>
            <a:pPr>
              <a:buFontTx/>
              <a:buNone/>
            </a:pPr>
            <a:endParaRPr lang="en-US" sz="2400" dirty="0" smtClean="0"/>
          </a:p>
          <a:p>
            <a:pPr>
              <a:buFontTx/>
              <a:buNone/>
            </a:pPr>
            <a:endParaRPr lang="en-US" sz="2400" b="0" dirty="0" smtClean="0"/>
          </a:p>
          <a:p>
            <a:pPr>
              <a:buFontTx/>
              <a:buNone/>
            </a:pPr>
            <a:endParaRPr lang="en-US" sz="2400" dirty="0" smtClean="0"/>
          </a:p>
          <a:p>
            <a:pPr>
              <a:buFontTx/>
              <a:buNone/>
            </a:pPr>
            <a:endParaRPr lang="en-US" sz="2400" b="0" dirty="0" smtClean="0"/>
          </a:p>
          <a:p>
            <a:pPr>
              <a:buNone/>
            </a:pPr>
            <a:r>
              <a:rPr lang="en-US" sz="2400" dirty="0" smtClean="0"/>
              <a:t>Describe for yourself who you tend to be when you succeed in acting upon your own values:</a:t>
            </a:r>
          </a:p>
          <a:p>
            <a:pPr>
              <a:buFontTx/>
              <a:buNone/>
            </a:pPr>
            <a:endParaRPr lang="en-US" sz="2400" b="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2" name="Picture 2" descr="~max0003"/>
          <p:cNvPicPr>
            <a:picLocks noChangeAspect="1" noChangeArrowheads="1"/>
          </p:cNvPicPr>
          <p:nvPr/>
        </p:nvPicPr>
        <p:blipFill>
          <a:blip r:embed="rId2" cstate="print"/>
          <a:srcRect/>
          <a:stretch>
            <a:fillRect/>
          </a:stretch>
        </p:blipFill>
        <p:spPr bwMode="auto">
          <a:xfrm rot="189109">
            <a:off x="6350" y="-533400"/>
            <a:ext cx="9144000" cy="7632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5536" y="116632"/>
            <a:ext cx="9144000" cy="1414463"/>
          </a:xfrm>
        </p:spPr>
        <p:txBody>
          <a:bodyPr lIns="92160" tIns="46080" rIns="92160" bIns="4608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“Corruption”: Any Problem? (1)</a:t>
            </a:r>
          </a:p>
        </p:txBody>
      </p:sp>
      <p:sp>
        <p:nvSpPr>
          <p:cNvPr id="377859" name="Rectangle 3"/>
          <p:cNvSpPr>
            <a:spLocks noGrp="1" noChangeArrowheads="1"/>
          </p:cNvSpPr>
          <p:nvPr>
            <p:ph type="body" idx="1"/>
          </p:nvPr>
        </p:nvSpPr>
        <p:spPr>
          <a:xfrm>
            <a:off x="539750" y="1700213"/>
            <a:ext cx="8175625" cy="4219575"/>
          </a:xfrm>
        </p:spPr>
        <p:txBody>
          <a:bodyPr lIns="92160" tIns="46080" rIns="92160" bIns="46080"/>
          <a:lstStyle/>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has always existed </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exists everywhere (in Europe, US,     Japan, Developing Countries....)</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does not exist: it is a figment of the imagination, an invention of the West</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is a parallel income distribution system</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Everyone does it</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In this country, there is</a:t>
            </a:r>
            <a:r>
              <a:rPr lang="en-GB" sz="1800" i="1" smtClean="0"/>
              <a:t> no alternative</a:t>
            </a:r>
            <a:r>
              <a:rPr lang="en-GB" sz="1800" smtClean="0"/>
              <a:t> (if you want to do business)</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is very </a:t>
            </a:r>
            <a:r>
              <a:rPr lang="en-GB" sz="1800" i="1" smtClean="0"/>
              <a:t>functional: </a:t>
            </a:r>
            <a:r>
              <a:rPr lang="en-GB" sz="1800" smtClean="0"/>
              <a:t>it is the oil which makes the bureaucratic machine work</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It is the </a:t>
            </a:r>
            <a:r>
              <a:rPr lang="en-GB" sz="1800" i="1" smtClean="0"/>
              <a:t>tradition</a:t>
            </a:r>
            <a:r>
              <a:rPr lang="en-GB" sz="1800" smtClean="0"/>
              <a:t> in this culture: a </a:t>
            </a:r>
            <a:r>
              <a:rPr lang="en-GB" sz="1800" smtClean="0">
                <a:latin typeface="Tahoma" pitchFamily="34" charset="0"/>
              </a:rPr>
              <a:t>« </a:t>
            </a:r>
            <a:r>
              <a:rPr lang="en-GB" sz="1800" smtClean="0"/>
              <a:t>norm of reciprocity</a:t>
            </a:r>
            <a:r>
              <a:rPr lang="en-GB" sz="1800" smtClean="0">
                <a:latin typeface="Tahoma" pitchFamily="34" charset="0"/>
              </a:rPr>
              <a:t> »</a:t>
            </a:r>
            <a:endParaRPr lang="en-GB" sz="1800" smtClean="0"/>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I have no choice: if I do not do it, I will 	lose my job</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1800" smtClean="0"/>
              <a:t>Should they not ask for the money, I would be happy not to give it!</a:t>
            </a:r>
          </a:p>
          <a:p>
            <a:pPr marL="333375" indent="-333375" defTabSz="449263">
              <a:lnSpc>
                <a:spcPct val="9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GB" sz="18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wipe(left)">
                                      <p:cBhvr>
                                        <p:cTn id="7" dur="500"/>
                                        <p:tgtEl>
                                          <p:spTgt spid="377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7859">
                                            <p:txEl>
                                              <p:pRg st="1" end="1"/>
                                            </p:txEl>
                                          </p:spTgt>
                                        </p:tgtEl>
                                        <p:attrNameLst>
                                          <p:attrName>style.visibility</p:attrName>
                                        </p:attrNameLst>
                                      </p:cBhvr>
                                      <p:to>
                                        <p:strVal val="visible"/>
                                      </p:to>
                                    </p:set>
                                    <p:animEffect transition="in" filter="wipe(left)">
                                      <p:cBhvr>
                                        <p:cTn id="12" dur="500"/>
                                        <p:tgtEl>
                                          <p:spTgt spid="377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7859">
                                            <p:txEl>
                                              <p:pRg st="2" end="2"/>
                                            </p:txEl>
                                          </p:spTgt>
                                        </p:tgtEl>
                                        <p:attrNameLst>
                                          <p:attrName>style.visibility</p:attrName>
                                        </p:attrNameLst>
                                      </p:cBhvr>
                                      <p:to>
                                        <p:strVal val="visible"/>
                                      </p:to>
                                    </p:set>
                                    <p:animEffect transition="in" filter="wipe(left)">
                                      <p:cBhvr>
                                        <p:cTn id="17" dur="500"/>
                                        <p:tgtEl>
                                          <p:spTgt spid="377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7859">
                                            <p:txEl>
                                              <p:pRg st="3" end="3"/>
                                            </p:txEl>
                                          </p:spTgt>
                                        </p:tgtEl>
                                        <p:attrNameLst>
                                          <p:attrName>style.visibility</p:attrName>
                                        </p:attrNameLst>
                                      </p:cBhvr>
                                      <p:to>
                                        <p:strVal val="visible"/>
                                      </p:to>
                                    </p:set>
                                    <p:animEffect transition="in" filter="wipe(left)">
                                      <p:cBhvr>
                                        <p:cTn id="22" dur="500"/>
                                        <p:tgtEl>
                                          <p:spTgt spid="377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7859">
                                            <p:txEl>
                                              <p:pRg st="4" end="4"/>
                                            </p:txEl>
                                          </p:spTgt>
                                        </p:tgtEl>
                                        <p:attrNameLst>
                                          <p:attrName>style.visibility</p:attrName>
                                        </p:attrNameLst>
                                      </p:cBhvr>
                                      <p:to>
                                        <p:strVal val="visible"/>
                                      </p:to>
                                    </p:set>
                                    <p:animEffect transition="in" filter="wipe(left)">
                                      <p:cBhvr>
                                        <p:cTn id="27" dur="500"/>
                                        <p:tgtEl>
                                          <p:spTgt spid="377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7859">
                                            <p:txEl>
                                              <p:pRg st="5" end="5"/>
                                            </p:txEl>
                                          </p:spTgt>
                                        </p:tgtEl>
                                        <p:attrNameLst>
                                          <p:attrName>style.visibility</p:attrName>
                                        </p:attrNameLst>
                                      </p:cBhvr>
                                      <p:to>
                                        <p:strVal val="visible"/>
                                      </p:to>
                                    </p:set>
                                    <p:animEffect transition="in" filter="wipe(left)">
                                      <p:cBhvr>
                                        <p:cTn id="32" dur="500"/>
                                        <p:tgtEl>
                                          <p:spTgt spid="3778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7859">
                                            <p:txEl>
                                              <p:pRg st="6" end="6"/>
                                            </p:txEl>
                                          </p:spTgt>
                                        </p:tgtEl>
                                        <p:attrNameLst>
                                          <p:attrName>style.visibility</p:attrName>
                                        </p:attrNameLst>
                                      </p:cBhvr>
                                      <p:to>
                                        <p:strVal val="visible"/>
                                      </p:to>
                                    </p:set>
                                    <p:animEffect transition="in" filter="wipe(left)">
                                      <p:cBhvr>
                                        <p:cTn id="37" dur="500"/>
                                        <p:tgtEl>
                                          <p:spTgt spid="3778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7859">
                                            <p:txEl>
                                              <p:pRg st="7" end="7"/>
                                            </p:txEl>
                                          </p:spTgt>
                                        </p:tgtEl>
                                        <p:attrNameLst>
                                          <p:attrName>style.visibility</p:attrName>
                                        </p:attrNameLst>
                                      </p:cBhvr>
                                      <p:to>
                                        <p:strVal val="visible"/>
                                      </p:to>
                                    </p:set>
                                    <p:animEffect transition="in" filter="wipe(left)">
                                      <p:cBhvr>
                                        <p:cTn id="42" dur="500"/>
                                        <p:tgtEl>
                                          <p:spTgt spid="3778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7859">
                                            <p:txEl>
                                              <p:pRg st="8" end="8"/>
                                            </p:txEl>
                                          </p:spTgt>
                                        </p:tgtEl>
                                        <p:attrNameLst>
                                          <p:attrName>style.visibility</p:attrName>
                                        </p:attrNameLst>
                                      </p:cBhvr>
                                      <p:to>
                                        <p:strVal val="visible"/>
                                      </p:to>
                                    </p:set>
                                    <p:animEffect transition="in" filter="wipe(left)">
                                      <p:cBhvr>
                                        <p:cTn id="47" dur="500"/>
                                        <p:tgtEl>
                                          <p:spTgt spid="3778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7859">
                                            <p:txEl>
                                              <p:pRg st="9" end="9"/>
                                            </p:txEl>
                                          </p:spTgt>
                                        </p:tgtEl>
                                        <p:attrNameLst>
                                          <p:attrName>style.visibility</p:attrName>
                                        </p:attrNameLst>
                                      </p:cBhvr>
                                      <p:to>
                                        <p:strVal val="visible"/>
                                      </p:to>
                                    </p:set>
                                    <p:animEffect transition="in" filter="wipe(left)">
                                      <p:cBhvr>
                                        <p:cTn id="52" dur="500"/>
                                        <p:tgtEl>
                                          <p:spTgt spid="3778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260648"/>
            <a:ext cx="9144000" cy="1414463"/>
          </a:xfrm>
        </p:spPr>
        <p:txBody>
          <a:bodyPr lIns="92160" tIns="46080" rIns="92160" bIns="4608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“Corruption”: Any Problem? (2)</a:t>
            </a:r>
          </a:p>
        </p:txBody>
      </p:sp>
      <p:sp>
        <p:nvSpPr>
          <p:cNvPr id="379907" name="Rectangle 3"/>
          <p:cNvSpPr>
            <a:spLocks noGrp="1" noChangeArrowheads="1"/>
          </p:cNvSpPr>
          <p:nvPr>
            <p:ph type="body" idx="1"/>
          </p:nvPr>
        </p:nvSpPr>
        <p:spPr>
          <a:xfrm>
            <a:off x="457200" y="1885950"/>
            <a:ext cx="8382000" cy="4495800"/>
          </a:xfrm>
        </p:spPr>
        <p:txBody>
          <a:bodyPr lIns="92160" tIns="46080" rIns="92160" bIns="46080"/>
          <a:lstStyle/>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i="1" smtClean="0"/>
              <a:t>Business</a:t>
            </a:r>
            <a:r>
              <a:rPr lang="en-GB" sz="1800" smtClean="0"/>
              <a:t> is business</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It is </a:t>
            </a:r>
            <a:r>
              <a:rPr lang="en-GB" sz="1800" i="1" smtClean="0"/>
              <a:t>small</a:t>
            </a:r>
            <a:r>
              <a:rPr lang="en-GB" sz="1800" smtClean="0"/>
              <a:t>, therefore it is OK</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It is tax-deductible in my country: so, even for the government it is normal</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 do not call it corruption:  it is just a </a:t>
            </a:r>
            <a:r>
              <a:rPr lang="en-GB" sz="1800" i="1" smtClean="0"/>
              <a:t>transaction cost</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Given the </a:t>
            </a:r>
            <a:r>
              <a:rPr lang="en-GB" sz="1800" i="1" smtClean="0"/>
              <a:t>competition</a:t>
            </a:r>
            <a:r>
              <a:rPr lang="en-GB" sz="1800" smtClean="0"/>
              <a:t>:  we have </a:t>
            </a:r>
            <a:r>
              <a:rPr lang="en-GB" sz="1800" i="1" smtClean="0"/>
              <a:t>no</a:t>
            </a:r>
            <a:r>
              <a:rPr lang="en-GB" sz="1800" smtClean="0"/>
              <a:t> choice</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 do not do it, I have a </a:t>
            </a:r>
            <a:r>
              <a:rPr lang="en-GB" sz="1800" i="1" smtClean="0"/>
              <a:t>Mr. Fix:  </a:t>
            </a:r>
            <a:r>
              <a:rPr lang="en-GB" sz="1800" smtClean="0"/>
              <a:t>he handles</a:t>
            </a:r>
            <a:r>
              <a:rPr lang="en-GB" sz="1800" i="1" smtClean="0"/>
              <a:t> </a:t>
            </a:r>
            <a:r>
              <a:rPr lang="en-GB" sz="1800" smtClean="0"/>
              <a:t>it</a:t>
            </a:r>
            <a:r>
              <a:rPr lang="en-GB" sz="1800" i="1" smtClean="0"/>
              <a:t> very well</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We have a </a:t>
            </a:r>
            <a:r>
              <a:rPr lang="en-GB" sz="1800" i="1" smtClean="0"/>
              <a:t>budget</a:t>
            </a:r>
            <a:r>
              <a:rPr lang="en-GB" sz="1800" smtClean="0"/>
              <a:t> for it, we have small pockets for that</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You give a </a:t>
            </a:r>
            <a:r>
              <a:rPr lang="en-GB" sz="1800" i="1" smtClean="0"/>
              <a:t>tip </a:t>
            </a:r>
            <a:r>
              <a:rPr lang="en-GB" sz="1800" smtClean="0"/>
              <a:t>in your country, here they want a </a:t>
            </a:r>
            <a:r>
              <a:rPr lang="en-GB" sz="1800" i="1" smtClean="0"/>
              <a:t>top</a:t>
            </a:r>
            <a:r>
              <a:rPr lang="en-GB" sz="1800" smtClean="0"/>
              <a:t>: no difference</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It really helps to get contracts, </a:t>
            </a:r>
            <a:r>
              <a:rPr lang="en-GB" sz="1800" i="1" smtClean="0"/>
              <a:t>so I create</a:t>
            </a:r>
            <a:r>
              <a:rPr lang="en-GB" sz="1800" smtClean="0"/>
              <a:t> </a:t>
            </a:r>
            <a:r>
              <a:rPr lang="en-GB" sz="1800" i="1" smtClean="0"/>
              <a:t>jobs </a:t>
            </a:r>
            <a:r>
              <a:rPr lang="en-GB" sz="1800" smtClean="0"/>
              <a:t>(at home)</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My boss knows, but he does not want to know</a:t>
            </a:r>
          </a:p>
          <a:p>
            <a:pPr marL="333375" indent="-333375" defTabSz="449263">
              <a:tabLst>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34175" algn="l"/>
                <a:tab pos="7175500" algn="l"/>
                <a:tab pos="7624763" algn="l"/>
                <a:tab pos="8074025" algn="l"/>
                <a:tab pos="8523288" algn="l"/>
                <a:tab pos="8972550" algn="l"/>
                <a:tab pos="9421813" algn="l"/>
                <a:tab pos="9871075" algn="l"/>
                <a:tab pos="10320338" algn="l"/>
                <a:tab pos="10769600" algn="l"/>
                <a:tab pos="10772775" algn="l"/>
                <a:tab pos="10775950" algn="l"/>
                <a:tab pos="10779125" algn="l"/>
              </a:tabLst>
            </a:pPr>
            <a:r>
              <a:rPr lang="en-GB" sz="1800" smtClean="0"/>
              <a:t>It is a </a:t>
            </a:r>
            <a:r>
              <a:rPr lang="en-GB" sz="1800" smtClean="0">
                <a:latin typeface="Tahoma" pitchFamily="34" charset="0"/>
              </a:rPr>
              <a:t>« </a:t>
            </a:r>
            <a:r>
              <a:rPr lang="en-GB" sz="1800" smtClean="0"/>
              <a:t>win-win</a:t>
            </a:r>
            <a:r>
              <a:rPr lang="en-GB" sz="1800" smtClean="0">
                <a:latin typeface="Tahoma" pitchFamily="34" charset="0"/>
              </a:rPr>
              <a:t> »</a:t>
            </a:r>
            <a:r>
              <a:rPr lang="en-GB" sz="1800" smtClean="0"/>
              <a:t> solution</a:t>
            </a:r>
            <a:endParaRPr lang="en-GB" sz="1800" i="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Effect transition="in" filter="wipe(left)">
                                      <p:cBhvr>
                                        <p:cTn id="7" dur="500"/>
                                        <p:tgtEl>
                                          <p:spTgt spid="379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9907">
                                            <p:txEl>
                                              <p:pRg st="1" end="1"/>
                                            </p:txEl>
                                          </p:spTgt>
                                        </p:tgtEl>
                                        <p:attrNameLst>
                                          <p:attrName>style.visibility</p:attrName>
                                        </p:attrNameLst>
                                      </p:cBhvr>
                                      <p:to>
                                        <p:strVal val="visible"/>
                                      </p:to>
                                    </p:set>
                                    <p:animEffect transition="in" filter="wipe(left)">
                                      <p:cBhvr>
                                        <p:cTn id="12" dur="500"/>
                                        <p:tgtEl>
                                          <p:spTgt spid="379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9907">
                                            <p:txEl>
                                              <p:pRg st="2" end="2"/>
                                            </p:txEl>
                                          </p:spTgt>
                                        </p:tgtEl>
                                        <p:attrNameLst>
                                          <p:attrName>style.visibility</p:attrName>
                                        </p:attrNameLst>
                                      </p:cBhvr>
                                      <p:to>
                                        <p:strVal val="visible"/>
                                      </p:to>
                                    </p:set>
                                    <p:animEffect transition="in" filter="wipe(left)">
                                      <p:cBhvr>
                                        <p:cTn id="17" dur="500"/>
                                        <p:tgtEl>
                                          <p:spTgt spid="379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9907">
                                            <p:txEl>
                                              <p:pRg st="3" end="3"/>
                                            </p:txEl>
                                          </p:spTgt>
                                        </p:tgtEl>
                                        <p:attrNameLst>
                                          <p:attrName>style.visibility</p:attrName>
                                        </p:attrNameLst>
                                      </p:cBhvr>
                                      <p:to>
                                        <p:strVal val="visible"/>
                                      </p:to>
                                    </p:set>
                                    <p:animEffect transition="in" filter="wipe(left)">
                                      <p:cBhvr>
                                        <p:cTn id="22" dur="500"/>
                                        <p:tgtEl>
                                          <p:spTgt spid="3799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9907">
                                            <p:txEl>
                                              <p:pRg st="4" end="4"/>
                                            </p:txEl>
                                          </p:spTgt>
                                        </p:tgtEl>
                                        <p:attrNameLst>
                                          <p:attrName>style.visibility</p:attrName>
                                        </p:attrNameLst>
                                      </p:cBhvr>
                                      <p:to>
                                        <p:strVal val="visible"/>
                                      </p:to>
                                    </p:set>
                                    <p:animEffect transition="in" filter="wipe(left)">
                                      <p:cBhvr>
                                        <p:cTn id="27" dur="500"/>
                                        <p:tgtEl>
                                          <p:spTgt spid="3799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9907">
                                            <p:txEl>
                                              <p:pRg st="5" end="5"/>
                                            </p:txEl>
                                          </p:spTgt>
                                        </p:tgtEl>
                                        <p:attrNameLst>
                                          <p:attrName>style.visibility</p:attrName>
                                        </p:attrNameLst>
                                      </p:cBhvr>
                                      <p:to>
                                        <p:strVal val="visible"/>
                                      </p:to>
                                    </p:set>
                                    <p:animEffect transition="in" filter="wipe(left)">
                                      <p:cBhvr>
                                        <p:cTn id="32" dur="500"/>
                                        <p:tgtEl>
                                          <p:spTgt spid="3799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9907">
                                            <p:txEl>
                                              <p:pRg st="6" end="6"/>
                                            </p:txEl>
                                          </p:spTgt>
                                        </p:tgtEl>
                                        <p:attrNameLst>
                                          <p:attrName>style.visibility</p:attrName>
                                        </p:attrNameLst>
                                      </p:cBhvr>
                                      <p:to>
                                        <p:strVal val="visible"/>
                                      </p:to>
                                    </p:set>
                                    <p:animEffect transition="in" filter="wipe(left)">
                                      <p:cBhvr>
                                        <p:cTn id="37" dur="500"/>
                                        <p:tgtEl>
                                          <p:spTgt spid="3799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9907">
                                            <p:txEl>
                                              <p:pRg st="7" end="7"/>
                                            </p:txEl>
                                          </p:spTgt>
                                        </p:tgtEl>
                                        <p:attrNameLst>
                                          <p:attrName>style.visibility</p:attrName>
                                        </p:attrNameLst>
                                      </p:cBhvr>
                                      <p:to>
                                        <p:strVal val="visible"/>
                                      </p:to>
                                    </p:set>
                                    <p:animEffect transition="in" filter="wipe(left)">
                                      <p:cBhvr>
                                        <p:cTn id="42" dur="500"/>
                                        <p:tgtEl>
                                          <p:spTgt spid="3799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9907">
                                            <p:txEl>
                                              <p:pRg st="8" end="8"/>
                                            </p:txEl>
                                          </p:spTgt>
                                        </p:tgtEl>
                                        <p:attrNameLst>
                                          <p:attrName>style.visibility</p:attrName>
                                        </p:attrNameLst>
                                      </p:cBhvr>
                                      <p:to>
                                        <p:strVal val="visible"/>
                                      </p:to>
                                    </p:set>
                                    <p:animEffect transition="in" filter="wipe(left)">
                                      <p:cBhvr>
                                        <p:cTn id="47" dur="500"/>
                                        <p:tgtEl>
                                          <p:spTgt spid="3799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9907">
                                            <p:txEl>
                                              <p:pRg st="9" end="9"/>
                                            </p:txEl>
                                          </p:spTgt>
                                        </p:tgtEl>
                                        <p:attrNameLst>
                                          <p:attrName>style.visibility</p:attrName>
                                        </p:attrNameLst>
                                      </p:cBhvr>
                                      <p:to>
                                        <p:strVal val="visible"/>
                                      </p:to>
                                    </p:set>
                                    <p:animEffect transition="in" filter="wipe(left)">
                                      <p:cBhvr>
                                        <p:cTn id="52" dur="500"/>
                                        <p:tgtEl>
                                          <p:spTgt spid="3799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9907">
                                            <p:txEl>
                                              <p:pRg st="10" end="10"/>
                                            </p:txEl>
                                          </p:spTgt>
                                        </p:tgtEl>
                                        <p:attrNameLst>
                                          <p:attrName>style.visibility</p:attrName>
                                        </p:attrNameLst>
                                      </p:cBhvr>
                                      <p:to>
                                        <p:strVal val="visible"/>
                                      </p:to>
                                    </p:set>
                                    <p:animEffect transition="in" filter="wipe(left)">
                                      <p:cBhvr>
                                        <p:cTn id="57" dur="500"/>
                                        <p:tgtEl>
                                          <p:spTgt spid="3799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5536" y="188640"/>
            <a:ext cx="7632700" cy="1414463"/>
          </a:xfrm>
        </p:spPr>
        <p:txBody>
          <a:bodyPr lIns="92160" tIns="46080" rIns="92160" bIns="4608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Some consequences (1)</a:t>
            </a:r>
          </a:p>
        </p:txBody>
      </p:sp>
      <p:sp>
        <p:nvSpPr>
          <p:cNvPr id="381955" name="Rectangle 3"/>
          <p:cNvSpPr>
            <a:spLocks noGrp="1" noChangeArrowheads="1"/>
          </p:cNvSpPr>
          <p:nvPr>
            <p:ph type="body" idx="1"/>
          </p:nvPr>
        </p:nvSpPr>
        <p:spPr>
          <a:xfrm>
            <a:off x="457200" y="1885950"/>
            <a:ext cx="8175625" cy="4335463"/>
          </a:xfrm>
        </p:spPr>
        <p:txBody>
          <a:bodyPr lIns="92160" tIns="46080" rIns="92160" bIns="46080"/>
          <a:lstStyle/>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Loss of Government revenue</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Creates biases in decision-making processes</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Nurtures “unfair” competition</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Increases red tape costs</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Delays project implementation</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Increases the price of goods</a:t>
            </a:r>
          </a:p>
          <a:p>
            <a:pPr marL="333375" indent="-333375" defTabSz="449263">
              <a:lnSpc>
                <a:spcPct val="11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600" smtClean="0"/>
              <a:t>Makes rules &amp; regulations flexible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wipe(left)">
                                      <p:cBhvr>
                                        <p:cTn id="7" dur="500"/>
                                        <p:tgtEl>
                                          <p:spTgt spid="381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55">
                                            <p:txEl>
                                              <p:pRg st="1" end="1"/>
                                            </p:txEl>
                                          </p:spTgt>
                                        </p:tgtEl>
                                        <p:attrNameLst>
                                          <p:attrName>style.visibility</p:attrName>
                                        </p:attrNameLst>
                                      </p:cBhvr>
                                      <p:to>
                                        <p:strVal val="visible"/>
                                      </p:to>
                                    </p:set>
                                    <p:animEffect transition="in" filter="wipe(left)">
                                      <p:cBhvr>
                                        <p:cTn id="12" dur="500"/>
                                        <p:tgtEl>
                                          <p:spTgt spid="381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1955">
                                            <p:txEl>
                                              <p:pRg st="2" end="2"/>
                                            </p:txEl>
                                          </p:spTgt>
                                        </p:tgtEl>
                                        <p:attrNameLst>
                                          <p:attrName>style.visibility</p:attrName>
                                        </p:attrNameLst>
                                      </p:cBhvr>
                                      <p:to>
                                        <p:strVal val="visible"/>
                                      </p:to>
                                    </p:set>
                                    <p:animEffect transition="in" filter="wipe(left)">
                                      <p:cBhvr>
                                        <p:cTn id="17" dur="500"/>
                                        <p:tgtEl>
                                          <p:spTgt spid="381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1955">
                                            <p:txEl>
                                              <p:pRg st="3" end="3"/>
                                            </p:txEl>
                                          </p:spTgt>
                                        </p:tgtEl>
                                        <p:attrNameLst>
                                          <p:attrName>style.visibility</p:attrName>
                                        </p:attrNameLst>
                                      </p:cBhvr>
                                      <p:to>
                                        <p:strVal val="visible"/>
                                      </p:to>
                                    </p:set>
                                    <p:animEffect transition="in" filter="wipe(left)">
                                      <p:cBhvr>
                                        <p:cTn id="22" dur="500"/>
                                        <p:tgtEl>
                                          <p:spTgt spid="381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1955">
                                            <p:txEl>
                                              <p:pRg st="4" end="4"/>
                                            </p:txEl>
                                          </p:spTgt>
                                        </p:tgtEl>
                                        <p:attrNameLst>
                                          <p:attrName>style.visibility</p:attrName>
                                        </p:attrNameLst>
                                      </p:cBhvr>
                                      <p:to>
                                        <p:strVal val="visible"/>
                                      </p:to>
                                    </p:set>
                                    <p:animEffect transition="in" filter="wipe(left)">
                                      <p:cBhvr>
                                        <p:cTn id="27" dur="500"/>
                                        <p:tgtEl>
                                          <p:spTgt spid="381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1955">
                                            <p:txEl>
                                              <p:pRg st="5" end="5"/>
                                            </p:txEl>
                                          </p:spTgt>
                                        </p:tgtEl>
                                        <p:attrNameLst>
                                          <p:attrName>style.visibility</p:attrName>
                                        </p:attrNameLst>
                                      </p:cBhvr>
                                      <p:to>
                                        <p:strVal val="visible"/>
                                      </p:to>
                                    </p:set>
                                    <p:animEffect transition="in" filter="wipe(left)">
                                      <p:cBhvr>
                                        <p:cTn id="32" dur="500"/>
                                        <p:tgtEl>
                                          <p:spTgt spid="3819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1955">
                                            <p:txEl>
                                              <p:pRg st="6" end="6"/>
                                            </p:txEl>
                                          </p:spTgt>
                                        </p:tgtEl>
                                        <p:attrNameLst>
                                          <p:attrName>style.visibility</p:attrName>
                                        </p:attrNameLst>
                                      </p:cBhvr>
                                      <p:to>
                                        <p:strVal val="visible"/>
                                      </p:to>
                                    </p:set>
                                    <p:animEffect transition="in" filter="wipe(left)">
                                      <p:cBhvr>
                                        <p:cTn id="37" dur="500"/>
                                        <p:tgtEl>
                                          <p:spTgt spid="381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body" idx="1"/>
          </p:nvPr>
        </p:nvSpPr>
        <p:spPr>
          <a:xfrm>
            <a:off x="714375" y="1347788"/>
            <a:ext cx="7959725" cy="4905375"/>
          </a:xfrm>
        </p:spPr>
        <p:txBody>
          <a:bodyPr lIns="92160" tIns="46080" rIns="92160" bIns="46080"/>
          <a:lstStyle/>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De-motivates</a:t>
            </a:r>
            <a:r>
              <a:rPr lang="en-US" sz="2900" b="0" smtClean="0"/>
              <a:t> </a:t>
            </a:r>
            <a:r>
              <a:rPr lang="en-US" sz="2900" smtClean="0"/>
              <a:t>those who refuse to do it</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Weakens the development process</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Maintains</a:t>
            </a:r>
            <a:r>
              <a:rPr lang="en-US" sz="2900" b="0" smtClean="0"/>
              <a:t> </a:t>
            </a:r>
            <a:r>
              <a:rPr lang="en-US" sz="2900" smtClean="0"/>
              <a:t>incompetence of government</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Encourages capital evasion</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Deters some foreign investors</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Creates political instability</a:t>
            </a:r>
          </a:p>
          <a:p>
            <a:pPr marL="333375" indent="-333375" defTabSz="449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900" smtClean="0"/>
              <a:t>Weakens the moral fiber of society</a:t>
            </a:r>
          </a:p>
        </p:txBody>
      </p:sp>
      <p:sp>
        <p:nvSpPr>
          <p:cNvPr id="86019" name="Rectangle 3"/>
          <p:cNvSpPr>
            <a:spLocks noGrp="1" noChangeArrowheads="1"/>
          </p:cNvSpPr>
          <p:nvPr>
            <p:ph type="title"/>
          </p:nvPr>
        </p:nvSpPr>
        <p:spPr>
          <a:xfrm>
            <a:off x="395536" y="260648"/>
            <a:ext cx="7759700" cy="1404938"/>
          </a:xfrm>
          <a:noFill/>
        </p:spPr>
        <p:txBody>
          <a:bodyPr lIns="0" tIns="0" rIns="0" bIns="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Some consequences (2)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02">
                                            <p:txEl>
                                              <p:pRg st="0" end="0"/>
                                            </p:txEl>
                                          </p:spTgt>
                                        </p:tgtEl>
                                        <p:attrNameLst>
                                          <p:attrName>style.visibility</p:attrName>
                                        </p:attrNameLst>
                                      </p:cBhvr>
                                      <p:to>
                                        <p:strVal val="visible"/>
                                      </p:to>
                                    </p:set>
                                    <p:animEffect transition="in" filter="wipe(left)">
                                      <p:cBhvr>
                                        <p:cTn id="7" dur="500"/>
                                        <p:tgtEl>
                                          <p:spTgt spid="384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02">
                                            <p:txEl>
                                              <p:pRg st="1" end="1"/>
                                            </p:txEl>
                                          </p:spTgt>
                                        </p:tgtEl>
                                        <p:attrNameLst>
                                          <p:attrName>style.visibility</p:attrName>
                                        </p:attrNameLst>
                                      </p:cBhvr>
                                      <p:to>
                                        <p:strVal val="visible"/>
                                      </p:to>
                                    </p:set>
                                    <p:animEffect transition="in" filter="wipe(left)">
                                      <p:cBhvr>
                                        <p:cTn id="12" dur="500"/>
                                        <p:tgtEl>
                                          <p:spTgt spid="3840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4002">
                                            <p:txEl>
                                              <p:pRg st="2" end="2"/>
                                            </p:txEl>
                                          </p:spTgt>
                                        </p:tgtEl>
                                        <p:attrNameLst>
                                          <p:attrName>style.visibility</p:attrName>
                                        </p:attrNameLst>
                                      </p:cBhvr>
                                      <p:to>
                                        <p:strVal val="visible"/>
                                      </p:to>
                                    </p:set>
                                    <p:animEffect transition="in" filter="wipe(left)">
                                      <p:cBhvr>
                                        <p:cTn id="17" dur="500"/>
                                        <p:tgtEl>
                                          <p:spTgt spid="3840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4002">
                                            <p:txEl>
                                              <p:pRg st="3" end="3"/>
                                            </p:txEl>
                                          </p:spTgt>
                                        </p:tgtEl>
                                        <p:attrNameLst>
                                          <p:attrName>style.visibility</p:attrName>
                                        </p:attrNameLst>
                                      </p:cBhvr>
                                      <p:to>
                                        <p:strVal val="visible"/>
                                      </p:to>
                                    </p:set>
                                    <p:animEffect transition="in" filter="wipe(left)">
                                      <p:cBhvr>
                                        <p:cTn id="22" dur="500"/>
                                        <p:tgtEl>
                                          <p:spTgt spid="3840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4002">
                                            <p:txEl>
                                              <p:pRg st="4" end="4"/>
                                            </p:txEl>
                                          </p:spTgt>
                                        </p:tgtEl>
                                        <p:attrNameLst>
                                          <p:attrName>style.visibility</p:attrName>
                                        </p:attrNameLst>
                                      </p:cBhvr>
                                      <p:to>
                                        <p:strVal val="visible"/>
                                      </p:to>
                                    </p:set>
                                    <p:animEffect transition="in" filter="wipe(left)">
                                      <p:cBhvr>
                                        <p:cTn id="27" dur="500"/>
                                        <p:tgtEl>
                                          <p:spTgt spid="3840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4002">
                                            <p:txEl>
                                              <p:pRg st="5" end="5"/>
                                            </p:txEl>
                                          </p:spTgt>
                                        </p:tgtEl>
                                        <p:attrNameLst>
                                          <p:attrName>style.visibility</p:attrName>
                                        </p:attrNameLst>
                                      </p:cBhvr>
                                      <p:to>
                                        <p:strVal val="visible"/>
                                      </p:to>
                                    </p:set>
                                    <p:animEffect transition="in" filter="wipe(left)">
                                      <p:cBhvr>
                                        <p:cTn id="32" dur="500"/>
                                        <p:tgtEl>
                                          <p:spTgt spid="3840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4002">
                                            <p:txEl>
                                              <p:pRg st="6" end="6"/>
                                            </p:txEl>
                                          </p:spTgt>
                                        </p:tgtEl>
                                        <p:attrNameLst>
                                          <p:attrName>style.visibility</p:attrName>
                                        </p:attrNameLst>
                                      </p:cBhvr>
                                      <p:to>
                                        <p:strVal val="visible"/>
                                      </p:to>
                                    </p:set>
                                    <p:animEffect transition="in" filter="wipe(left)">
                                      <p:cBhvr>
                                        <p:cTn id="37" dur="500"/>
                                        <p:tgtEl>
                                          <p:spTgt spid="3840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23528" y="260648"/>
            <a:ext cx="9144000" cy="1414463"/>
          </a:xfrm>
        </p:spPr>
        <p:txBody>
          <a:bodyPr lIns="92160" tIns="46080" rIns="92160" bIns="4608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What can be done?</a:t>
            </a:r>
          </a:p>
        </p:txBody>
      </p:sp>
      <p:sp>
        <p:nvSpPr>
          <p:cNvPr id="386051" name="Rectangle 3"/>
          <p:cNvSpPr>
            <a:spLocks noGrp="1" noChangeArrowheads="1"/>
          </p:cNvSpPr>
          <p:nvPr>
            <p:ph type="body" idx="1"/>
          </p:nvPr>
        </p:nvSpPr>
        <p:spPr>
          <a:xfrm>
            <a:off x="395288" y="1844675"/>
            <a:ext cx="8555037" cy="4595813"/>
          </a:xfrm>
        </p:spPr>
        <p:txBody>
          <a:bodyPr lIns="92160" tIns="46080" rIns="92160" bIns="46080"/>
          <a:lstStyle/>
          <a:p>
            <a:pPr marL="333375" indent="-333375" defTabSz="449263">
              <a:lnSpc>
                <a:spcPct val="12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Nothing!</a:t>
            </a:r>
          </a:p>
          <a:p>
            <a:pPr marL="333375" indent="-333375" defTabSz="449263">
              <a:lnSpc>
                <a:spcPct val="120000"/>
              </a:lnSpc>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Something… but later!</a:t>
            </a:r>
          </a:p>
          <a:p>
            <a:pPr marL="333375" indent="-333375" defTabSz="449263">
              <a:lnSpc>
                <a:spcPct val="120000"/>
              </a:lnSpc>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I am not in charge</a:t>
            </a:r>
          </a:p>
          <a:p>
            <a:pPr marL="333375" indent="-333375" defTabSz="449263">
              <a:lnSpc>
                <a:spcPct val="120000"/>
              </a:lnSpc>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I have no lesson to give</a:t>
            </a:r>
          </a:p>
          <a:p>
            <a:pPr marL="333375" indent="-333375" defTabSz="449263">
              <a:lnSpc>
                <a:spcPct val="120000"/>
              </a:lnSpc>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The government has to do it</a:t>
            </a:r>
          </a:p>
          <a:p>
            <a:pPr marL="333375" indent="-333375" defTabSz="449263">
              <a:lnSpc>
                <a:spcPct val="120000"/>
              </a:lnSpc>
              <a:spcBef>
                <a:spcPts val="8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500" smtClean="0"/>
              <a:t>It is the job of International Organizations (e.g. UN agencies, World Bank, WTO, OECD, ICC, etc…)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50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50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50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500"/>
                                        <p:tgtEl>
                                          <p:spTgt spid="386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500"/>
                                        <p:tgtEl>
                                          <p:spTgt spid="386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6051">
                                            <p:txEl>
                                              <p:pRg st="5" end="5"/>
                                            </p:txEl>
                                          </p:spTgt>
                                        </p:tgtEl>
                                        <p:attrNameLst>
                                          <p:attrName>style.visibility</p:attrName>
                                        </p:attrNameLst>
                                      </p:cBhvr>
                                      <p:to>
                                        <p:strVal val="visible"/>
                                      </p:to>
                                    </p:set>
                                    <p:animEffect transition="in" filter="wipe(left)">
                                      <p:cBhvr>
                                        <p:cTn id="32" dur="500"/>
                                        <p:tgtEl>
                                          <p:spTgt spid="386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7432675" y="2471738"/>
            <a:ext cx="184150" cy="457200"/>
          </a:xfrm>
          <a:prstGeom prst="rect">
            <a:avLst/>
          </a:prstGeom>
          <a:noFill/>
          <a:ln w="9525">
            <a:noFill/>
            <a:miter lim="800000"/>
            <a:headEnd/>
            <a:tailEnd/>
          </a:ln>
        </p:spPr>
        <p:txBody>
          <a:bodyPr wrap="none">
            <a:spAutoFit/>
          </a:bodyPr>
          <a:lstStyle/>
          <a:p>
            <a:pPr eaLnBrk="0" hangingPunct="0">
              <a:defRPr/>
            </a:pPr>
            <a:endParaRPr lang="en-GB" sz="2400">
              <a:solidFill>
                <a:schemeClr val="bg2">
                  <a:lumMod val="75000"/>
                  <a:lumOff val="25000"/>
                </a:schemeClr>
              </a:solidFill>
              <a:latin typeface="Times New Roman" pitchFamily="18" charset="0"/>
            </a:endParaRPr>
          </a:p>
        </p:txBody>
      </p:sp>
      <p:sp>
        <p:nvSpPr>
          <p:cNvPr id="212995" name="Text Box 3"/>
          <p:cNvSpPr txBox="1">
            <a:spLocks noChangeArrowheads="1"/>
          </p:cNvSpPr>
          <p:nvPr/>
        </p:nvSpPr>
        <p:spPr bwMode="auto">
          <a:xfrm>
            <a:off x="6804025" y="1844675"/>
            <a:ext cx="1374775" cy="1754326"/>
          </a:xfrm>
          <a:prstGeom prst="rect">
            <a:avLst/>
          </a:prstGeom>
          <a:noFill/>
          <a:ln w="9525">
            <a:noFill/>
            <a:miter lim="800000"/>
            <a:headEnd/>
            <a:tailEnd/>
          </a:ln>
        </p:spPr>
        <p:txBody>
          <a:bodyPr>
            <a:spAutoFit/>
          </a:bodyPr>
          <a:lstStyle/>
          <a:p>
            <a:pPr eaLnBrk="0" hangingPunct="0">
              <a:defRPr/>
            </a:pPr>
            <a:r>
              <a:rPr lang="en-US" sz="1200" b="1" dirty="0"/>
              <a:t>You feel good, full of energy</a:t>
            </a:r>
          </a:p>
          <a:p>
            <a:pPr eaLnBrk="0" hangingPunct="0">
              <a:defRPr/>
            </a:pPr>
            <a:endParaRPr lang="en-US" sz="1200" b="1" dirty="0"/>
          </a:p>
          <a:p>
            <a:pPr eaLnBrk="0" hangingPunct="0">
              <a:defRPr/>
            </a:pPr>
            <a:r>
              <a:rPr lang="en-US" sz="1200" b="1" dirty="0"/>
              <a:t>You may not be </a:t>
            </a:r>
            <a:r>
              <a:rPr lang="en-US" sz="1200" b="1" dirty="0" smtClean="0"/>
              <a:t>as credible as you want</a:t>
            </a:r>
            <a:endParaRPr lang="en-US" sz="1200" b="1" dirty="0"/>
          </a:p>
          <a:p>
            <a:pPr eaLnBrk="0" hangingPunct="0">
              <a:defRPr/>
            </a:pPr>
            <a:endParaRPr lang="en-US" sz="1200" b="1" dirty="0"/>
          </a:p>
          <a:p>
            <a:pPr eaLnBrk="0" hangingPunct="0">
              <a:defRPr/>
            </a:pPr>
            <a:r>
              <a:rPr lang="en-US" sz="1200" b="1" dirty="0"/>
              <a:t>And you may be blind to risks</a:t>
            </a:r>
          </a:p>
        </p:txBody>
      </p:sp>
      <p:sp>
        <p:nvSpPr>
          <p:cNvPr id="212996" name="Text Box 4"/>
          <p:cNvSpPr txBox="1">
            <a:spLocks noChangeArrowheads="1"/>
          </p:cNvSpPr>
          <p:nvPr/>
        </p:nvSpPr>
        <p:spPr bwMode="auto">
          <a:xfrm>
            <a:off x="611188" y="2060575"/>
            <a:ext cx="1374775" cy="1384995"/>
          </a:xfrm>
          <a:prstGeom prst="rect">
            <a:avLst/>
          </a:prstGeom>
          <a:noFill/>
          <a:ln w="9525">
            <a:noFill/>
            <a:miter lim="800000"/>
            <a:headEnd/>
            <a:tailEnd/>
          </a:ln>
        </p:spPr>
        <p:txBody>
          <a:bodyPr>
            <a:spAutoFit/>
          </a:bodyPr>
          <a:lstStyle/>
          <a:p>
            <a:pPr eaLnBrk="0" hangingPunct="0">
              <a:defRPr/>
            </a:pPr>
            <a:r>
              <a:rPr lang="en-US" sz="1200" b="1" dirty="0"/>
              <a:t>You are honest</a:t>
            </a:r>
          </a:p>
          <a:p>
            <a:pPr eaLnBrk="0" hangingPunct="0">
              <a:defRPr/>
            </a:pPr>
            <a:endParaRPr lang="en-US" sz="1200" b="1" dirty="0"/>
          </a:p>
          <a:p>
            <a:pPr eaLnBrk="0" hangingPunct="0">
              <a:defRPr/>
            </a:pPr>
            <a:r>
              <a:rPr lang="en-US" sz="1200" b="1" dirty="0"/>
              <a:t>It feels bad </a:t>
            </a:r>
          </a:p>
          <a:p>
            <a:pPr eaLnBrk="0" hangingPunct="0">
              <a:defRPr/>
            </a:pPr>
            <a:endParaRPr lang="en-US" sz="1200" b="1" dirty="0"/>
          </a:p>
          <a:p>
            <a:pPr eaLnBrk="0" hangingPunct="0">
              <a:defRPr/>
            </a:pPr>
            <a:r>
              <a:rPr lang="en-US" sz="1200" b="1" dirty="0"/>
              <a:t>But you are more aware and anticipate</a:t>
            </a:r>
          </a:p>
        </p:txBody>
      </p:sp>
      <p:sp>
        <p:nvSpPr>
          <p:cNvPr id="212997" name="Text Box 5"/>
          <p:cNvSpPr txBox="1">
            <a:spLocks noChangeArrowheads="1"/>
          </p:cNvSpPr>
          <p:nvPr/>
        </p:nvSpPr>
        <p:spPr bwMode="auto">
          <a:xfrm>
            <a:off x="5219700" y="1484313"/>
            <a:ext cx="1592263" cy="523220"/>
          </a:xfrm>
          <a:prstGeom prst="rect">
            <a:avLst/>
          </a:prstGeom>
          <a:noFill/>
          <a:ln w="9525" algn="ctr">
            <a:noFill/>
            <a:miter lim="800000"/>
            <a:headEnd/>
            <a:tailEnd/>
          </a:ln>
        </p:spPr>
        <p:txBody>
          <a:bodyPr>
            <a:spAutoFit/>
          </a:bodyPr>
          <a:lstStyle/>
          <a:p>
            <a:pPr eaLnBrk="0" hangingPunct="0">
              <a:defRPr/>
            </a:pPr>
            <a:r>
              <a:rPr lang="en-US" sz="1400" dirty="0"/>
              <a:t>Looking at the good side</a:t>
            </a:r>
          </a:p>
        </p:txBody>
      </p:sp>
      <p:sp>
        <p:nvSpPr>
          <p:cNvPr id="1035" name="Rectangle 10"/>
          <p:cNvSpPr>
            <a:spLocks noChangeArrowheads="1"/>
          </p:cNvSpPr>
          <p:nvPr/>
        </p:nvSpPr>
        <p:spPr bwMode="white">
          <a:xfrm>
            <a:off x="609600" y="304800"/>
            <a:ext cx="8077200" cy="762000"/>
          </a:xfrm>
          <a:prstGeom prst="rect">
            <a:avLst/>
          </a:prstGeom>
          <a:noFill/>
          <a:ln w="9525">
            <a:noFill/>
            <a:miter lim="800000"/>
            <a:headEnd/>
            <a:tailEnd/>
          </a:ln>
        </p:spPr>
        <p:txBody>
          <a:bodyPr lIns="0" tIns="0" rIns="0" bIns="0"/>
          <a:lstStyle/>
          <a:p>
            <a:pPr>
              <a:defRPr/>
            </a:pPr>
            <a:r>
              <a:rPr lang="en-US" sz="4200">
                <a:solidFill>
                  <a:schemeClr val="tx2"/>
                </a:solidFill>
                <a:latin typeface="Garamond" pitchFamily="18" charset="0"/>
              </a:rPr>
              <a:t>Thinking Ethics as a Grey Zone</a:t>
            </a:r>
            <a:endParaRPr lang="en-GB" sz="4200">
              <a:solidFill>
                <a:schemeClr val="tx2"/>
              </a:solidFill>
              <a:latin typeface="Garamond" pitchFamily="18" charset="0"/>
            </a:endParaRPr>
          </a:p>
        </p:txBody>
      </p:sp>
      <p:sp>
        <p:nvSpPr>
          <p:cNvPr id="213003" name="Text Box 11"/>
          <p:cNvSpPr txBox="1">
            <a:spLocks noChangeArrowheads="1"/>
          </p:cNvSpPr>
          <p:nvPr/>
        </p:nvSpPr>
        <p:spPr bwMode="auto">
          <a:xfrm>
            <a:off x="179512" y="3933056"/>
            <a:ext cx="8785225" cy="1943100"/>
          </a:xfrm>
          <a:prstGeom prst="rect">
            <a:avLst/>
          </a:prstGeom>
          <a:solidFill>
            <a:schemeClr val="bg1"/>
          </a:solidFill>
          <a:ln w="25400">
            <a:solidFill>
              <a:schemeClr val="bg2">
                <a:lumMod val="75000"/>
                <a:lumOff val="25000"/>
              </a:schemeClr>
            </a:solidFill>
            <a:miter lim="800000"/>
            <a:headEnd/>
            <a:tailEnd/>
          </a:ln>
        </p:spPr>
        <p:txBody>
          <a:bodyPr/>
          <a:lstStyle/>
          <a:p>
            <a:pPr marL="363538" indent="-363538" eaLnBrk="0" hangingPunct="0">
              <a:lnSpc>
                <a:spcPct val="130000"/>
              </a:lnSpc>
              <a:spcBef>
                <a:spcPct val="20000"/>
              </a:spcBef>
              <a:buFont typeface="Wingdings" pitchFamily="2" charset="2"/>
              <a:buChar char="Ø"/>
              <a:defRPr/>
            </a:pPr>
            <a:r>
              <a:rPr lang="fr-FR" sz="1400" dirty="0" err="1" smtClean="0"/>
              <a:t>Ethics</a:t>
            </a:r>
            <a:r>
              <a:rPr lang="fr-FR" sz="1400" dirty="0" smtClean="0"/>
              <a:t> </a:t>
            </a:r>
            <a:r>
              <a:rPr lang="fr-FR" sz="1400" dirty="0" err="1" smtClean="0"/>
              <a:t>is</a:t>
            </a:r>
            <a:r>
              <a:rPr lang="fr-FR" sz="1400" dirty="0" smtClean="0"/>
              <a:t> a </a:t>
            </a:r>
            <a:r>
              <a:rPr lang="fr-FR" sz="1400" dirty="0" err="1" smtClean="0"/>
              <a:t>dialetheic</a:t>
            </a:r>
            <a:r>
              <a:rPr lang="fr-FR" sz="1400" dirty="0" smtClean="0"/>
              <a:t> concept: </a:t>
            </a:r>
            <a:r>
              <a:rPr lang="fr-FR" sz="1400" dirty="0" err="1" smtClean="0"/>
              <a:t>most</a:t>
            </a:r>
            <a:r>
              <a:rPr lang="fr-FR" sz="1400" dirty="0" smtClean="0"/>
              <a:t> actions if not all are </a:t>
            </a:r>
            <a:r>
              <a:rPr lang="fr-FR" sz="1400" dirty="0" err="1" smtClean="0"/>
              <a:t>both</a:t>
            </a:r>
            <a:r>
              <a:rPr lang="fr-FR" sz="1400" dirty="0" smtClean="0"/>
              <a:t> </a:t>
            </a:r>
            <a:r>
              <a:rPr lang="fr-FR" sz="1400" dirty="0" err="1" smtClean="0"/>
              <a:t>ethical</a:t>
            </a:r>
            <a:r>
              <a:rPr lang="fr-FR" sz="1400" dirty="0" smtClean="0"/>
              <a:t> and </a:t>
            </a:r>
            <a:r>
              <a:rPr lang="fr-FR" sz="1400" dirty="0" err="1" smtClean="0"/>
              <a:t>unethical</a:t>
            </a:r>
            <a:endParaRPr lang="es-ES_tradnl" sz="1400" dirty="0" smtClean="0"/>
          </a:p>
          <a:p>
            <a:pPr marL="363538" indent="-363538" eaLnBrk="0" hangingPunct="0">
              <a:lnSpc>
                <a:spcPct val="130000"/>
              </a:lnSpc>
              <a:spcBef>
                <a:spcPct val="20000"/>
              </a:spcBef>
              <a:buFont typeface="Wingdings" pitchFamily="2" charset="2"/>
              <a:buChar char="Ø"/>
              <a:defRPr/>
            </a:pPr>
            <a:r>
              <a:rPr lang="en-US" sz="1400" dirty="0" smtClean="0"/>
              <a:t>Our </a:t>
            </a:r>
            <a:r>
              <a:rPr lang="en-US" sz="1400" dirty="0"/>
              <a:t>ethical judgments are </a:t>
            </a:r>
            <a:r>
              <a:rPr lang="en-US" sz="1400" b="1" u="sng" dirty="0"/>
              <a:t>bounded</a:t>
            </a:r>
            <a:r>
              <a:rPr lang="en-US" sz="1400" dirty="0"/>
              <a:t> and </a:t>
            </a:r>
            <a:r>
              <a:rPr lang="en-US" sz="1400" b="1" u="sng" dirty="0"/>
              <a:t>biased</a:t>
            </a:r>
            <a:r>
              <a:rPr lang="en-US" sz="1400" dirty="0"/>
              <a:t> by our emotions, our </a:t>
            </a:r>
            <a:r>
              <a:rPr lang="en-US" sz="1400" dirty="0" smtClean="0"/>
              <a:t>self-interest</a:t>
            </a:r>
            <a:r>
              <a:rPr lang="en-US" sz="1400" dirty="0"/>
              <a:t>, our mental habits and self-image, our cultural </a:t>
            </a:r>
            <a:r>
              <a:rPr lang="en-US" sz="1400" dirty="0" smtClean="0"/>
              <a:t>context, our </a:t>
            </a:r>
            <a:r>
              <a:rPr lang="en-US" sz="1400" dirty="0"/>
              <a:t>work </a:t>
            </a:r>
            <a:r>
              <a:rPr lang="en-US" sz="1400" dirty="0" smtClean="0"/>
              <a:t>environment and our power to act.</a:t>
            </a:r>
            <a:endParaRPr lang="en-US" sz="1400" dirty="0"/>
          </a:p>
          <a:p>
            <a:pPr marL="363538" indent="-363538" eaLnBrk="0" hangingPunct="0">
              <a:lnSpc>
                <a:spcPct val="130000"/>
              </a:lnSpc>
              <a:spcBef>
                <a:spcPct val="20000"/>
              </a:spcBef>
              <a:buFont typeface="Wingdings" pitchFamily="2" charset="2"/>
              <a:buChar char="Ø"/>
              <a:defRPr/>
            </a:pPr>
            <a:r>
              <a:rPr lang="en-US" sz="1400" dirty="0"/>
              <a:t>This phenomenon </a:t>
            </a:r>
            <a:r>
              <a:rPr lang="en-US" sz="1400" b="1" u="sng" dirty="0"/>
              <a:t>is not necessarily intentional</a:t>
            </a:r>
            <a:r>
              <a:rPr lang="en-US" sz="1400" dirty="0"/>
              <a:t>, but it can have </a:t>
            </a:r>
            <a:r>
              <a:rPr lang="en-US" sz="1400" b="1" u="sng" dirty="0"/>
              <a:t>significant consequences</a:t>
            </a:r>
            <a:r>
              <a:rPr lang="en-US" sz="1400" dirty="0"/>
              <a:t>. </a:t>
            </a:r>
          </a:p>
          <a:p>
            <a:pPr marL="363538" indent="-363538" eaLnBrk="0" hangingPunct="0">
              <a:lnSpc>
                <a:spcPct val="130000"/>
              </a:lnSpc>
              <a:spcBef>
                <a:spcPct val="20000"/>
              </a:spcBef>
              <a:buFont typeface="Wingdings" pitchFamily="2" charset="2"/>
              <a:buChar char="Ø"/>
              <a:defRPr/>
            </a:pPr>
            <a:r>
              <a:rPr lang="en-US" sz="1400" dirty="0"/>
              <a:t>We can develop, refine and structure our </a:t>
            </a:r>
            <a:r>
              <a:rPr lang="en-US" sz="1400" b="1" u="sng" dirty="0"/>
              <a:t>ethical consciousness</a:t>
            </a:r>
            <a:r>
              <a:rPr lang="en-US" sz="1400" dirty="0"/>
              <a:t>. It requires to </a:t>
            </a:r>
            <a:r>
              <a:rPr lang="en-US" sz="1400" b="1" u="sng" dirty="0"/>
              <a:t>open our mind </a:t>
            </a:r>
            <a:r>
              <a:rPr lang="en-US" sz="1400" dirty="0"/>
              <a:t>and be able to </a:t>
            </a:r>
            <a:r>
              <a:rPr lang="en-US" sz="1400" b="1" u="sng" dirty="0"/>
              <a:t>think beyond the justification of your ethical opinion</a:t>
            </a:r>
            <a:r>
              <a:rPr lang="en-US" sz="1400" dirty="0" smtClean="0"/>
              <a:t>.</a:t>
            </a:r>
          </a:p>
          <a:p>
            <a:pPr marL="363538" indent="-363538" eaLnBrk="0" hangingPunct="0">
              <a:lnSpc>
                <a:spcPct val="130000"/>
              </a:lnSpc>
              <a:spcBef>
                <a:spcPct val="20000"/>
              </a:spcBef>
              <a:buFont typeface="Wingdings" pitchFamily="2" charset="2"/>
              <a:buChar char="Ø"/>
              <a:defRPr/>
            </a:pPr>
            <a:r>
              <a:rPr lang="en-US" sz="1400" dirty="0" smtClean="0"/>
              <a:t> </a:t>
            </a:r>
            <a:r>
              <a:rPr lang="en-US" sz="1400" dirty="0"/>
              <a:t>It necessitates training and effort, </a:t>
            </a:r>
            <a:r>
              <a:rPr lang="en-US" sz="1400" b="1" u="sng" dirty="0"/>
              <a:t>outside</a:t>
            </a:r>
            <a:r>
              <a:rPr lang="en-US" sz="1400" u="sng" dirty="0"/>
              <a:t> </a:t>
            </a:r>
            <a:r>
              <a:rPr lang="en-US" sz="1400" b="1" u="sng" dirty="0"/>
              <a:t>our zone of comfort</a:t>
            </a:r>
          </a:p>
        </p:txBody>
      </p:sp>
      <p:sp>
        <p:nvSpPr>
          <p:cNvPr id="1031" name="Rectangle 6"/>
          <p:cNvSpPr>
            <a:spLocks noChangeArrowheads="1"/>
          </p:cNvSpPr>
          <p:nvPr/>
        </p:nvSpPr>
        <p:spPr bwMode="auto">
          <a:xfrm>
            <a:off x="3795713" y="2068513"/>
            <a:ext cx="185737" cy="560387"/>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1032" name="Rectangle 7"/>
          <p:cNvSpPr>
            <a:spLocks noChangeArrowheads="1"/>
          </p:cNvSpPr>
          <p:nvPr/>
        </p:nvSpPr>
        <p:spPr bwMode="auto">
          <a:xfrm>
            <a:off x="3867150" y="2068513"/>
            <a:ext cx="184150" cy="560387"/>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1033" name="Rectangle 8"/>
          <p:cNvSpPr>
            <a:spLocks noChangeArrowheads="1"/>
          </p:cNvSpPr>
          <p:nvPr/>
        </p:nvSpPr>
        <p:spPr bwMode="auto">
          <a:xfrm>
            <a:off x="3867150" y="1997075"/>
            <a:ext cx="185738" cy="560388"/>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213001" name="Text Box 9"/>
          <p:cNvSpPr txBox="1">
            <a:spLocks noChangeArrowheads="1"/>
          </p:cNvSpPr>
          <p:nvPr/>
        </p:nvSpPr>
        <p:spPr bwMode="auto">
          <a:xfrm>
            <a:off x="2051050" y="1484313"/>
            <a:ext cx="1584325" cy="523220"/>
          </a:xfrm>
          <a:prstGeom prst="rect">
            <a:avLst/>
          </a:prstGeom>
          <a:noFill/>
          <a:ln w="9525" algn="ctr">
            <a:noFill/>
            <a:miter lim="800000"/>
            <a:headEnd/>
            <a:tailEnd/>
          </a:ln>
        </p:spPr>
        <p:txBody>
          <a:bodyPr>
            <a:spAutoFit/>
          </a:bodyPr>
          <a:lstStyle/>
          <a:p>
            <a:pPr eaLnBrk="0" hangingPunct="0">
              <a:defRPr/>
            </a:pPr>
            <a:r>
              <a:rPr lang="en-US" sz="1400" dirty="0"/>
              <a:t>Looking at the bad side</a:t>
            </a:r>
          </a:p>
        </p:txBody>
      </p:sp>
      <p:sp>
        <p:nvSpPr>
          <p:cNvPr id="1039" name="AutoShape 14"/>
          <p:cNvSpPr>
            <a:spLocks noChangeArrowheads="1"/>
          </p:cNvSpPr>
          <p:nvPr/>
        </p:nvSpPr>
        <p:spPr bwMode="auto">
          <a:xfrm>
            <a:off x="2838451" y="2903538"/>
            <a:ext cx="2874963" cy="149225"/>
          </a:xfrm>
          <a:prstGeom prst="wave">
            <a:avLst>
              <a:gd name="adj1" fmla="val 20644"/>
              <a:gd name="adj2" fmla="val 639"/>
            </a:avLst>
          </a:prstGeom>
          <a:gradFill flip="none" rotWithShape="1">
            <a:gsLst>
              <a:gs pos="0">
                <a:schemeClr val="bg2">
                  <a:lumMod val="75000"/>
                  <a:lumOff val="25000"/>
                </a:schemeClr>
              </a:gs>
              <a:gs pos="50000">
                <a:schemeClr val="bg2">
                  <a:tint val="44500"/>
                  <a:satMod val="160000"/>
                </a:schemeClr>
              </a:gs>
              <a:gs pos="100000">
                <a:schemeClr val="bg2">
                  <a:tint val="23500"/>
                  <a:satMod val="160000"/>
                </a:schemeClr>
              </a:gs>
            </a:gsLst>
            <a:lin ang="0" scaled="1"/>
            <a:tileRect/>
          </a:gradFill>
          <a:ln w="9525">
            <a:solidFill>
              <a:schemeClr val="tx1"/>
            </a:solidFill>
            <a:round/>
            <a:headEnd/>
            <a:tailEnd/>
          </a:ln>
        </p:spPr>
        <p:txBody>
          <a:bodyPr wrap="none" anchor="ctr"/>
          <a:lstStyle/>
          <a:p>
            <a:pPr>
              <a:defRPr/>
            </a:pPr>
            <a:endParaRPr lang="es-ES_tradnl">
              <a:solidFill>
                <a:schemeClr val="bg2">
                  <a:lumMod val="75000"/>
                  <a:lumOff val="25000"/>
                </a:schemeClr>
              </a:solidFill>
            </a:endParaRPr>
          </a:p>
        </p:txBody>
      </p:sp>
      <p:sp>
        <p:nvSpPr>
          <p:cNvPr id="1040" name="Oval 15"/>
          <p:cNvSpPr>
            <a:spLocks noChangeArrowheads="1"/>
          </p:cNvSpPr>
          <p:nvPr/>
        </p:nvSpPr>
        <p:spPr bwMode="auto">
          <a:xfrm>
            <a:off x="5435601" y="2551113"/>
            <a:ext cx="820738" cy="852488"/>
          </a:xfrm>
          <a:prstGeom prst="ellipse">
            <a:avLst/>
          </a:prstGeom>
          <a:solidFill>
            <a:schemeClr val="bg1"/>
          </a:solidFill>
          <a:ln w="9525">
            <a:solidFill>
              <a:schemeClr val="tx1"/>
            </a:solidFill>
            <a:round/>
            <a:headEnd/>
            <a:tailEnd/>
          </a:ln>
        </p:spPr>
        <p:txBody>
          <a:bodyPr wrap="none" anchor="ctr"/>
          <a:lstStyle/>
          <a:p>
            <a:pPr>
              <a:defRPr/>
            </a:pPr>
            <a:endParaRPr lang="en-GB" sz="1000" dirty="0"/>
          </a:p>
        </p:txBody>
      </p:sp>
      <p:sp>
        <p:nvSpPr>
          <p:cNvPr id="1041" name="Text Box 16"/>
          <p:cNvSpPr txBox="1">
            <a:spLocks noChangeArrowheads="1"/>
          </p:cNvSpPr>
          <p:nvPr/>
        </p:nvSpPr>
        <p:spPr bwMode="auto">
          <a:xfrm>
            <a:off x="5518151" y="2743200"/>
            <a:ext cx="636588" cy="400050"/>
          </a:xfrm>
          <a:prstGeom prst="rect">
            <a:avLst/>
          </a:prstGeom>
          <a:solidFill>
            <a:schemeClr val="bg1"/>
          </a:solidFill>
          <a:ln w="9525">
            <a:noFill/>
            <a:miter lim="800000"/>
            <a:headEnd/>
            <a:tailEnd/>
          </a:ln>
        </p:spPr>
        <p:txBody>
          <a:bodyPr>
            <a:spAutoFit/>
          </a:bodyPr>
          <a:lstStyle/>
          <a:p>
            <a:pPr algn="ctr" eaLnBrk="0" hangingPunct="0">
              <a:defRPr/>
            </a:pPr>
            <a:r>
              <a:rPr lang="en-US" sz="1000" b="1" dirty="0"/>
              <a:t>Purely </a:t>
            </a:r>
          </a:p>
          <a:p>
            <a:pPr algn="ctr" eaLnBrk="0" hangingPunct="0">
              <a:defRPr/>
            </a:pPr>
            <a:r>
              <a:rPr lang="en-US" sz="1000" b="1" dirty="0"/>
              <a:t>ethical</a:t>
            </a:r>
          </a:p>
        </p:txBody>
      </p:sp>
      <p:sp>
        <p:nvSpPr>
          <p:cNvPr id="1051" name="Line 18"/>
          <p:cNvSpPr>
            <a:spLocks noChangeShapeType="1"/>
          </p:cNvSpPr>
          <p:nvPr/>
        </p:nvSpPr>
        <p:spPr bwMode="auto">
          <a:xfrm>
            <a:off x="4354514" y="2784475"/>
            <a:ext cx="0" cy="379432"/>
          </a:xfrm>
          <a:prstGeom prst="line">
            <a:avLst/>
          </a:prstGeom>
          <a:noFill/>
          <a:ln w="12700">
            <a:solidFill>
              <a:schemeClr val="bg2"/>
            </a:solidFill>
            <a:round/>
            <a:headEnd/>
            <a:tailEnd/>
          </a:ln>
        </p:spPr>
        <p:txBody>
          <a:bodyPr/>
          <a:lstStyle/>
          <a:p>
            <a:pPr>
              <a:defRPr/>
            </a:pPr>
            <a:endParaRPr lang="es-ES_tradnl">
              <a:solidFill>
                <a:schemeClr val="bg2">
                  <a:lumMod val="75000"/>
                  <a:lumOff val="25000"/>
                </a:schemeClr>
              </a:solidFill>
            </a:endParaRPr>
          </a:p>
        </p:txBody>
      </p:sp>
      <p:sp>
        <p:nvSpPr>
          <p:cNvPr id="1043" name="Text Box 20"/>
          <p:cNvSpPr txBox="1">
            <a:spLocks noChangeArrowheads="1"/>
          </p:cNvSpPr>
          <p:nvPr/>
        </p:nvSpPr>
        <p:spPr bwMode="auto">
          <a:xfrm>
            <a:off x="6032501" y="1876425"/>
            <a:ext cx="184150" cy="336550"/>
          </a:xfrm>
          <a:prstGeom prst="rect">
            <a:avLst/>
          </a:prstGeom>
          <a:noFill/>
          <a:ln w="9525">
            <a:noFill/>
            <a:miter lim="800000"/>
            <a:headEnd/>
            <a:tailEnd/>
          </a:ln>
        </p:spPr>
        <p:txBody>
          <a:bodyPr wrap="none">
            <a:spAutoFit/>
          </a:bodyPr>
          <a:lstStyle/>
          <a:p>
            <a:pPr eaLnBrk="0" hangingPunct="0">
              <a:defRPr/>
            </a:pPr>
            <a:endParaRPr lang="en-GB" sz="1600">
              <a:solidFill>
                <a:schemeClr val="bg2">
                  <a:lumMod val="75000"/>
                  <a:lumOff val="25000"/>
                </a:schemeClr>
              </a:solidFill>
              <a:latin typeface="Times New Roman" pitchFamily="18" charset="0"/>
            </a:endParaRPr>
          </a:p>
        </p:txBody>
      </p:sp>
      <p:sp>
        <p:nvSpPr>
          <p:cNvPr id="1044" name="AutoShape 21"/>
          <p:cNvSpPr>
            <a:spLocks noChangeArrowheads="1"/>
          </p:cNvSpPr>
          <p:nvPr/>
        </p:nvSpPr>
        <p:spPr bwMode="auto">
          <a:xfrm rot="9573546">
            <a:off x="3057526" y="2125663"/>
            <a:ext cx="831850" cy="473075"/>
          </a:xfrm>
          <a:custGeom>
            <a:avLst/>
            <a:gdLst>
              <a:gd name="T0" fmla="*/ 393 w 21600"/>
              <a:gd name="T1" fmla="*/ 0 h 21600"/>
              <a:gd name="T2" fmla="*/ 0 w 21600"/>
              <a:gd name="T3" fmla="*/ 149 h 21600"/>
              <a:gd name="T4" fmla="*/ 393 w 21600"/>
              <a:gd name="T5" fmla="*/ 298 h 21600"/>
              <a:gd name="T6" fmla="*/ 524 w 21600"/>
              <a:gd name="T7" fmla="*/ 149 h 21600"/>
              <a:gd name="T8" fmla="*/ 17694720 60000 65536"/>
              <a:gd name="T9" fmla="*/ 11796480 60000 65536"/>
              <a:gd name="T10" fmla="*/ 5898240 60000 65536"/>
              <a:gd name="T11" fmla="*/ 0 60000 65536"/>
              <a:gd name="T12" fmla="*/ 3380 w 21600"/>
              <a:gd name="T13" fmla="*/ 5436 h 21600"/>
              <a:gd name="T14" fmla="*/ 18879 w 21600"/>
              <a:gd name="T15" fmla="*/ 1616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lgn="ctr">
            <a:solidFill>
              <a:schemeClr val="tx1"/>
            </a:solidFill>
            <a:miter lim="800000"/>
            <a:headEnd/>
            <a:tailEnd/>
          </a:ln>
        </p:spPr>
        <p:txBody>
          <a:bodyPr wrap="none" anchor="ctr"/>
          <a:lstStyle/>
          <a:p>
            <a:pPr>
              <a:defRPr/>
            </a:pPr>
            <a:endParaRPr lang="es-ES_tradnl">
              <a:solidFill>
                <a:schemeClr val="bg2">
                  <a:lumMod val="75000"/>
                  <a:lumOff val="25000"/>
                </a:schemeClr>
              </a:solidFill>
            </a:endParaRPr>
          </a:p>
        </p:txBody>
      </p:sp>
      <p:sp>
        <p:nvSpPr>
          <p:cNvPr id="1045" name="AutoShape 22"/>
          <p:cNvSpPr>
            <a:spLocks noChangeArrowheads="1"/>
          </p:cNvSpPr>
          <p:nvPr/>
        </p:nvSpPr>
        <p:spPr bwMode="auto">
          <a:xfrm rot="12411112" flipH="1">
            <a:off x="4765676" y="2125663"/>
            <a:ext cx="831850" cy="473075"/>
          </a:xfrm>
          <a:custGeom>
            <a:avLst/>
            <a:gdLst>
              <a:gd name="T0" fmla="*/ 393 w 21600"/>
              <a:gd name="T1" fmla="*/ 0 h 21600"/>
              <a:gd name="T2" fmla="*/ 0 w 21600"/>
              <a:gd name="T3" fmla="*/ 149 h 21600"/>
              <a:gd name="T4" fmla="*/ 393 w 21600"/>
              <a:gd name="T5" fmla="*/ 298 h 21600"/>
              <a:gd name="T6" fmla="*/ 524 w 21600"/>
              <a:gd name="T7" fmla="*/ 149 h 21600"/>
              <a:gd name="T8" fmla="*/ 17694720 60000 65536"/>
              <a:gd name="T9" fmla="*/ 11796480 60000 65536"/>
              <a:gd name="T10" fmla="*/ 5898240 60000 65536"/>
              <a:gd name="T11" fmla="*/ 0 60000 65536"/>
              <a:gd name="T12" fmla="*/ 3380 w 21600"/>
              <a:gd name="T13" fmla="*/ 5436 h 21600"/>
              <a:gd name="T14" fmla="*/ 18879 w 21600"/>
              <a:gd name="T15" fmla="*/ 1616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lgn="ctr">
            <a:solidFill>
              <a:schemeClr val="tx1"/>
            </a:solidFill>
            <a:miter lim="800000"/>
            <a:headEnd/>
            <a:tailEnd/>
          </a:ln>
        </p:spPr>
        <p:txBody>
          <a:bodyPr wrap="none" anchor="ctr"/>
          <a:lstStyle/>
          <a:p>
            <a:pPr>
              <a:defRPr/>
            </a:pPr>
            <a:endParaRPr lang="es-ES_tradnl">
              <a:solidFill>
                <a:schemeClr val="bg2">
                  <a:lumMod val="75000"/>
                  <a:lumOff val="25000"/>
                </a:schemeClr>
              </a:solidFill>
            </a:endParaRPr>
          </a:p>
        </p:txBody>
      </p:sp>
      <p:sp>
        <p:nvSpPr>
          <p:cNvPr id="1046" name="Oval 24"/>
          <p:cNvSpPr>
            <a:spLocks noChangeArrowheads="1"/>
          </p:cNvSpPr>
          <p:nvPr/>
        </p:nvSpPr>
        <p:spPr bwMode="auto">
          <a:xfrm>
            <a:off x="2195513" y="2541588"/>
            <a:ext cx="871538" cy="876300"/>
          </a:xfrm>
          <a:prstGeom prst="ellipse">
            <a:avLst/>
          </a:prstGeom>
          <a:solidFill>
            <a:schemeClr val="tx1"/>
          </a:solidFill>
          <a:ln w="9525">
            <a:solidFill>
              <a:schemeClr val="bg1">
                <a:lumMod val="60000"/>
                <a:lumOff val="40000"/>
              </a:schemeClr>
            </a:solidFill>
            <a:round/>
            <a:headEnd/>
            <a:tailEnd/>
          </a:ln>
        </p:spPr>
        <p:txBody>
          <a:bodyPr wrap="none" anchor="ctr"/>
          <a:lstStyle/>
          <a:p>
            <a:pPr>
              <a:defRPr/>
            </a:pPr>
            <a:endParaRPr lang="es-ES_tradnl" dirty="0"/>
          </a:p>
        </p:txBody>
      </p:sp>
      <p:sp>
        <p:nvSpPr>
          <p:cNvPr id="1047" name="Text Box 25"/>
          <p:cNvSpPr txBox="1">
            <a:spLocks noChangeArrowheads="1"/>
          </p:cNvSpPr>
          <p:nvPr/>
        </p:nvSpPr>
        <p:spPr bwMode="auto">
          <a:xfrm>
            <a:off x="2263776" y="2765425"/>
            <a:ext cx="746125" cy="400050"/>
          </a:xfrm>
          <a:prstGeom prst="rect">
            <a:avLst/>
          </a:prstGeom>
          <a:solidFill>
            <a:schemeClr val="tx1"/>
          </a:solidFill>
          <a:ln w="9525">
            <a:noFill/>
            <a:miter lim="800000"/>
            <a:headEnd/>
            <a:tailEnd/>
          </a:ln>
        </p:spPr>
        <p:txBody>
          <a:bodyPr wrap="none">
            <a:spAutoFit/>
          </a:bodyPr>
          <a:lstStyle/>
          <a:p>
            <a:pPr algn="ctr" eaLnBrk="0" hangingPunct="0">
              <a:defRPr/>
            </a:pPr>
            <a:r>
              <a:rPr lang="en-US" sz="1000" b="1" dirty="0">
                <a:solidFill>
                  <a:schemeClr val="bg1"/>
                </a:solidFill>
              </a:rPr>
              <a:t>Purely</a:t>
            </a:r>
          </a:p>
          <a:p>
            <a:pPr algn="ctr" eaLnBrk="0" hangingPunct="0">
              <a:defRPr/>
            </a:pPr>
            <a:r>
              <a:rPr lang="en-US" sz="1000" b="1" dirty="0">
                <a:solidFill>
                  <a:schemeClr val="bg1"/>
                </a:solidFill>
              </a:rPr>
              <a:t>unethical</a:t>
            </a:r>
          </a:p>
        </p:txBody>
      </p:sp>
      <p:sp>
        <p:nvSpPr>
          <p:cNvPr id="1048" name="Rectangle 26"/>
          <p:cNvSpPr>
            <a:spLocks noChangeArrowheads="1"/>
          </p:cNvSpPr>
          <p:nvPr/>
        </p:nvSpPr>
        <p:spPr bwMode="auto">
          <a:xfrm>
            <a:off x="3819526" y="1419225"/>
            <a:ext cx="184150" cy="560388"/>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1049" name="Rectangle 27"/>
          <p:cNvSpPr>
            <a:spLocks noChangeArrowheads="1"/>
          </p:cNvSpPr>
          <p:nvPr/>
        </p:nvSpPr>
        <p:spPr bwMode="auto">
          <a:xfrm>
            <a:off x="3862389" y="1419225"/>
            <a:ext cx="184150" cy="560388"/>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1050" name="Rectangle 28"/>
          <p:cNvSpPr>
            <a:spLocks noChangeArrowheads="1"/>
          </p:cNvSpPr>
          <p:nvPr/>
        </p:nvSpPr>
        <p:spPr bwMode="auto">
          <a:xfrm>
            <a:off x="3862389" y="1371600"/>
            <a:ext cx="184150" cy="560388"/>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grpSp>
        <p:nvGrpSpPr>
          <p:cNvPr id="2" name="Group 28"/>
          <p:cNvGrpSpPr>
            <a:grpSpLocks/>
          </p:cNvGrpSpPr>
          <p:nvPr/>
        </p:nvGrpSpPr>
        <p:grpSpPr bwMode="auto">
          <a:xfrm>
            <a:off x="3998913" y="1635125"/>
            <a:ext cx="758825" cy="1133475"/>
            <a:chOff x="2987824" y="2492896"/>
            <a:chExt cx="1656184" cy="2088232"/>
          </a:xfrm>
        </p:grpSpPr>
        <p:cxnSp>
          <p:nvCxnSpPr>
            <p:cNvPr id="30" name="Straight Connector 29"/>
            <p:cNvCxnSpPr/>
            <p:nvPr/>
          </p:nvCxnSpPr>
          <p:spPr>
            <a:xfrm rot="5400000">
              <a:off x="2986964" y="2780376"/>
              <a:ext cx="722401" cy="720683"/>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987824" y="3285489"/>
              <a:ext cx="575160" cy="216427"/>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700346" y="3718490"/>
              <a:ext cx="1295639" cy="429638"/>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2989355" y="3789217"/>
              <a:ext cx="935902" cy="647920"/>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637454" y="3789039"/>
              <a:ext cx="862786" cy="575160"/>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3528615" y="3680200"/>
              <a:ext cx="1222522" cy="433101"/>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23325" y="3285489"/>
              <a:ext cx="720683" cy="70193"/>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5"/>
            </p:cNvCxnSpPr>
            <p:nvPr/>
          </p:nvCxnSpPr>
          <p:spPr>
            <a:xfrm rot="10800000">
              <a:off x="3860959" y="2861408"/>
              <a:ext cx="783049" cy="494274"/>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490222" y="2492896"/>
              <a:ext cx="433104" cy="432855"/>
            </a:xfrm>
            <a:prstGeom prst="ellipse">
              <a:avLst/>
            </a:prstGeom>
            <a:solidFill>
              <a:schemeClr val="bg1"/>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_tradnl">
                <a:solidFill>
                  <a:schemeClr val="bg2">
                    <a:lumMod val="75000"/>
                    <a:lumOff val="25000"/>
                  </a:schemeClr>
                </a:solidFill>
              </a:endParaRPr>
            </a:p>
          </p:txBody>
        </p:sp>
      </p:grpSp>
      <p:sp>
        <p:nvSpPr>
          <p:cNvPr id="39" name="Rectangle 38"/>
          <p:cNvSpPr/>
          <p:nvPr/>
        </p:nvSpPr>
        <p:spPr>
          <a:xfrm>
            <a:off x="4386263" y="6543675"/>
            <a:ext cx="3236912" cy="239713"/>
          </a:xfrm>
          <a:prstGeom prst="rect">
            <a:avLst/>
          </a:prstGeom>
        </p:spPr>
        <p:txBody>
          <a:bodyPr>
            <a:spAutoFit/>
          </a:bodyPr>
          <a:lstStyle/>
          <a:p>
            <a:pPr>
              <a:buClr>
                <a:srgbClr val="FFCC00"/>
              </a:buClr>
              <a:defRPr/>
            </a:pPr>
            <a:r>
              <a:rPr lang="fr-FR" sz="1000" i="1" dirty="0">
                <a:solidFill>
                  <a:srgbClr val="FFFFFF"/>
                </a:solidFill>
              </a:rPr>
              <a:t>Marc Le Menestrel, UPF &amp; INSEAD, for</a:t>
            </a:r>
            <a:endParaRPr lang="es-ES_tradnl" sz="1000" i="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29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299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300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299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2996">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2996">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3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p"/>
      <p:bldP spid="212997" grpId="0"/>
      <p:bldP spid="213003" grpId="0" animBg="1"/>
      <p:bldP spid="213001" grpId="0"/>
      <p:bldP spid="1039" grpId="0" animBg="1"/>
      <p:bldP spid="1040" grpId="0" animBg="1"/>
      <p:bldP spid="1041" grpId="0" animBg="1"/>
      <p:bldP spid="1051" grpId="0" animBg="1"/>
      <p:bldP spid="1044" grpId="0" animBg="1"/>
      <p:bldP spid="1045" grpId="0" animBg="1"/>
      <p:bldP spid="1046" grpId="0" animBg="1"/>
      <p:bldP spid="10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33400" y="0"/>
            <a:ext cx="8080375" cy="838200"/>
          </a:xfrm>
        </p:spPr>
        <p:txBody>
          <a:bodyPr lIns="90000" tIns="46800" rIns="90000" bIns="46800" anchor="b"/>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smtClean="0"/>
              <a:t>Why Failing to be Ethical?</a:t>
            </a:r>
          </a:p>
        </p:txBody>
      </p:sp>
      <p:sp>
        <p:nvSpPr>
          <p:cNvPr id="2052" name="AutoShape 3"/>
          <p:cNvSpPr>
            <a:spLocks noChangeArrowheads="1"/>
          </p:cNvSpPr>
          <p:nvPr/>
        </p:nvSpPr>
        <p:spPr bwMode="auto">
          <a:xfrm>
            <a:off x="7126288" y="1484313"/>
            <a:ext cx="685800" cy="762000"/>
          </a:xfrm>
          <a:prstGeom prst="upArrow">
            <a:avLst>
              <a:gd name="adj1" fmla="val 50000"/>
              <a:gd name="adj2" fmla="val 27778"/>
            </a:avLst>
          </a:prstGeom>
          <a:solidFill>
            <a:srgbClr val="336600"/>
          </a:solidFill>
          <a:ln w="9525">
            <a:solidFill>
              <a:schemeClr val="tx1"/>
            </a:solidFill>
            <a:miter lim="800000"/>
            <a:headEnd/>
            <a:tailEnd/>
          </a:ln>
        </p:spPr>
        <p:txBody>
          <a:bodyPr wrap="none" anchor="ctr"/>
          <a:lstStyle/>
          <a:p>
            <a:endParaRPr lang="es-ES_tradnl"/>
          </a:p>
        </p:txBody>
      </p:sp>
      <p:sp>
        <p:nvSpPr>
          <p:cNvPr id="2053" name="Text Box 4"/>
          <p:cNvSpPr txBox="1">
            <a:spLocks noChangeArrowheads="1"/>
          </p:cNvSpPr>
          <p:nvPr/>
        </p:nvSpPr>
        <p:spPr bwMode="auto">
          <a:xfrm>
            <a:off x="5246688" y="1554163"/>
            <a:ext cx="1765300" cy="701675"/>
          </a:xfrm>
          <a:prstGeom prst="rect">
            <a:avLst/>
          </a:prstGeom>
          <a:noFill/>
          <a:ln w="9525">
            <a:noFill/>
            <a:miter lim="800000"/>
            <a:headEnd/>
            <a:tailEnd/>
          </a:ln>
        </p:spPr>
        <p:txBody>
          <a:bodyPr wrap="none">
            <a:spAutoFit/>
          </a:bodyPr>
          <a:lstStyle/>
          <a:p>
            <a:pPr algn="ctr" eaLnBrk="0" hangingPunct="0"/>
            <a:r>
              <a:rPr lang="en-US" sz="2000"/>
              <a:t>A “good”</a:t>
            </a:r>
            <a:br>
              <a:rPr lang="en-US" sz="2000"/>
            </a:br>
            <a:r>
              <a:rPr lang="en-US" sz="2000"/>
              <a:t> consequence</a:t>
            </a:r>
          </a:p>
        </p:txBody>
      </p:sp>
      <p:sp>
        <p:nvSpPr>
          <p:cNvPr id="2054" name="AutoShape 5"/>
          <p:cNvSpPr>
            <a:spLocks noChangeArrowheads="1"/>
          </p:cNvSpPr>
          <p:nvPr/>
        </p:nvSpPr>
        <p:spPr bwMode="auto">
          <a:xfrm flipV="1">
            <a:off x="7092950" y="3357563"/>
            <a:ext cx="685800" cy="762000"/>
          </a:xfrm>
          <a:prstGeom prst="upArrow">
            <a:avLst>
              <a:gd name="adj1" fmla="val 50000"/>
              <a:gd name="adj2" fmla="val 27778"/>
            </a:avLst>
          </a:prstGeom>
          <a:solidFill>
            <a:srgbClr val="336600"/>
          </a:solidFill>
          <a:ln w="9525">
            <a:solidFill>
              <a:schemeClr val="tx1"/>
            </a:solidFill>
            <a:miter lim="800000"/>
            <a:headEnd/>
            <a:tailEnd/>
          </a:ln>
        </p:spPr>
        <p:txBody>
          <a:bodyPr wrap="none" anchor="ctr"/>
          <a:lstStyle/>
          <a:p>
            <a:endParaRPr lang="es-ES_tradnl"/>
          </a:p>
        </p:txBody>
      </p:sp>
      <p:sp>
        <p:nvSpPr>
          <p:cNvPr id="2055" name="Text Box 6"/>
          <p:cNvSpPr txBox="1">
            <a:spLocks noChangeArrowheads="1"/>
          </p:cNvSpPr>
          <p:nvPr/>
        </p:nvSpPr>
        <p:spPr bwMode="auto">
          <a:xfrm>
            <a:off x="5357813" y="3354388"/>
            <a:ext cx="1695450" cy="701675"/>
          </a:xfrm>
          <a:prstGeom prst="rect">
            <a:avLst/>
          </a:prstGeom>
          <a:noFill/>
          <a:ln w="9525">
            <a:noFill/>
            <a:miter lim="800000"/>
            <a:headEnd/>
            <a:tailEnd/>
          </a:ln>
        </p:spPr>
        <p:txBody>
          <a:bodyPr wrap="none">
            <a:spAutoFit/>
          </a:bodyPr>
          <a:lstStyle/>
          <a:p>
            <a:pPr algn="ctr" eaLnBrk="0" hangingPunct="0"/>
            <a:r>
              <a:rPr lang="en-US" sz="2000"/>
              <a:t>A “bad” </a:t>
            </a:r>
            <a:br>
              <a:rPr lang="en-US" sz="2000"/>
            </a:br>
            <a:r>
              <a:rPr lang="en-US" sz="2000"/>
              <a:t>consequence</a:t>
            </a:r>
          </a:p>
        </p:txBody>
      </p:sp>
      <p:graphicFrame>
        <p:nvGraphicFramePr>
          <p:cNvPr id="2050" name="Object 7"/>
          <p:cNvGraphicFramePr>
            <a:graphicFrameLocks noChangeAspect="1"/>
          </p:cNvGraphicFramePr>
          <p:nvPr/>
        </p:nvGraphicFramePr>
        <p:xfrm>
          <a:off x="1108075" y="2212975"/>
          <a:ext cx="781050" cy="1616075"/>
        </p:xfrm>
        <a:graphic>
          <a:graphicData uri="http://schemas.openxmlformats.org/presentationml/2006/ole">
            <p:oleObj spid="_x0000_s43010" name="Clip" r:id="rId4" imgW="1857600" imgH="3995640" progId="MS_ClipArt_Gallery.2">
              <p:embed/>
            </p:oleObj>
          </a:graphicData>
        </a:graphic>
      </p:graphicFrame>
      <p:grpSp>
        <p:nvGrpSpPr>
          <p:cNvPr id="2" name="Group 8"/>
          <p:cNvGrpSpPr>
            <a:grpSpLocks/>
          </p:cNvGrpSpPr>
          <p:nvPr/>
        </p:nvGrpSpPr>
        <p:grpSpPr bwMode="auto">
          <a:xfrm>
            <a:off x="1908175" y="1917700"/>
            <a:ext cx="3348038" cy="914400"/>
            <a:chOff x="2762" y="1817"/>
            <a:chExt cx="341" cy="358"/>
          </a:xfrm>
        </p:grpSpPr>
        <p:sp>
          <p:nvSpPr>
            <p:cNvPr id="2066" name="Freeform 9"/>
            <p:cNvSpPr>
              <a:spLocks/>
            </p:cNvSpPr>
            <p:nvPr/>
          </p:nvSpPr>
          <p:spPr bwMode="auto">
            <a:xfrm>
              <a:off x="2762" y="1842"/>
              <a:ext cx="279" cy="333"/>
            </a:xfrm>
            <a:custGeom>
              <a:avLst/>
              <a:gdLst>
                <a:gd name="T0" fmla="*/ 0 w 558"/>
                <a:gd name="T1" fmla="*/ 83 h 666"/>
                <a:gd name="T2" fmla="*/ 7 w 558"/>
                <a:gd name="T3" fmla="*/ 83 h 666"/>
                <a:gd name="T4" fmla="*/ 12 w 558"/>
                <a:gd name="T5" fmla="*/ 81 h 666"/>
                <a:gd name="T6" fmla="*/ 20 w 558"/>
                <a:gd name="T7" fmla="*/ 78 h 666"/>
                <a:gd name="T8" fmla="*/ 24 w 558"/>
                <a:gd name="T9" fmla="*/ 75 h 666"/>
                <a:gd name="T10" fmla="*/ 30 w 558"/>
                <a:gd name="T11" fmla="*/ 70 h 666"/>
                <a:gd name="T12" fmla="*/ 36 w 558"/>
                <a:gd name="T13" fmla="*/ 63 h 666"/>
                <a:gd name="T14" fmla="*/ 38 w 558"/>
                <a:gd name="T15" fmla="*/ 59 h 666"/>
                <a:gd name="T16" fmla="*/ 42 w 558"/>
                <a:gd name="T17" fmla="*/ 51 h 666"/>
                <a:gd name="T18" fmla="*/ 43 w 558"/>
                <a:gd name="T19" fmla="*/ 47 h 666"/>
                <a:gd name="T20" fmla="*/ 44 w 558"/>
                <a:gd name="T21" fmla="*/ 40 h 666"/>
                <a:gd name="T22" fmla="*/ 44 w 558"/>
                <a:gd name="T23" fmla="*/ 34 h 666"/>
                <a:gd name="T24" fmla="*/ 44 w 558"/>
                <a:gd name="T25" fmla="*/ 35 h 666"/>
                <a:gd name="T26" fmla="*/ 46 w 558"/>
                <a:gd name="T27" fmla="*/ 28 h 666"/>
                <a:gd name="T28" fmla="*/ 48 w 558"/>
                <a:gd name="T29" fmla="*/ 23 h 666"/>
                <a:gd name="T30" fmla="*/ 51 w 558"/>
                <a:gd name="T31" fmla="*/ 18 h 666"/>
                <a:gd name="T32" fmla="*/ 51 w 558"/>
                <a:gd name="T33" fmla="*/ 19 h 666"/>
                <a:gd name="T34" fmla="*/ 55 w 558"/>
                <a:gd name="T35" fmla="*/ 13 h 666"/>
                <a:gd name="T36" fmla="*/ 62 w 558"/>
                <a:gd name="T37" fmla="*/ 7 h 666"/>
                <a:gd name="T38" fmla="*/ 63 w 558"/>
                <a:gd name="T39" fmla="*/ 5 h 666"/>
                <a:gd name="T40" fmla="*/ 67 w 558"/>
                <a:gd name="T41" fmla="*/ 5 h 666"/>
                <a:gd name="T42" fmla="*/ 69 w 558"/>
                <a:gd name="T43" fmla="*/ 0 h 666"/>
                <a:gd name="T44" fmla="*/ 62 w 558"/>
                <a:gd name="T45" fmla="*/ 3 h 666"/>
                <a:gd name="T46" fmla="*/ 59 w 558"/>
                <a:gd name="T47" fmla="*/ 5 h 666"/>
                <a:gd name="T48" fmla="*/ 52 w 558"/>
                <a:gd name="T49" fmla="*/ 11 h 666"/>
                <a:gd name="T50" fmla="*/ 49 w 558"/>
                <a:gd name="T51" fmla="*/ 16 h 666"/>
                <a:gd name="T52" fmla="*/ 46 w 558"/>
                <a:gd name="T53" fmla="*/ 20 h 666"/>
                <a:gd name="T54" fmla="*/ 44 w 558"/>
                <a:gd name="T55" fmla="*/ 24 h 666"/>
                <a:gd name="T56" fmla="*/ 42 w 558"/>
                <a:gd name="T57" fmla="*/ 30 h 666"/>
                <a:gd name="T58" fmla="*/ 41 w 558"/>
                <a:gd name="T59" fmla="*/ 34 h 666"/>
                <a:gd name="T60" fmla="*/ 40 w 558"/>
                <a:gd name="T61" fmla="*/ 37 h 666"/>
                <a:gd name="T62" fmla="*/ 40 w 558"/>
                <a:gd name="T63" fmla="*/ 43 h 666"/>
                <a:gd name="T64" fmla="*/ 41 w 558"/>
                <a:gd name="T65" fmla="*/ 47 h 666"/>
                <a:gd name="T66" fmla="*/ 38 w 558"/>
                <a:gd name="T67" fmla="*/ 50 h 666"/>
                <a:gd name="T68" fmla="*/ 35 w 558"/>
                <a:gd name="T69" fmla="*/ 57 h 666"/>
                <a:gd name="T70" fmla="*/ 35 w 558"/>
                <a:gd name="T71" fmla="*/ 62 h 666"/>
                <a:gd name="T72" fmla="*/ 30 w 558"/>
                <a:gd name="T73" fmla="*/ 63 h 666"/>
                <a:gd name="T74" fmla="*/ 24 w 558"/>
                <a:gd name="T75" fmla="*/ 70 h 666"/>
                <a:gd name="T76" fmla="*/ 22 w 558"/>
                <a:gd name="T77" fmla="*/ 74 h 666"/>
                <a:gd name="T78" fmla="*/ 18 w 558"/>
                <a:gd name="T79" fmla="*/ 75 h 666"/>
                <a:gd name="T80" fmla="*/ 11 w 558"/>
                <a:gd name="T81" fmla="*/ 78 h 666"/>
                <a:gd name="T82" fmla="*/ 7 w 558"/>
                <a:gd name="T83" fmla="*/ 81 h 666"/>
                <a:gd name="T84" fmla="*/ 4 w 558"/>
                <a:gd name="T85" fmla="*/ 80 h 6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666"/>
                <a:gd name="T131" fmla="*/ 558 w 558"/>
                <a:gd name="T132" fmla="*/ 666 h 6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666">
                  <a:moveTo>
                    <a:pt x="0" y="636"/>
                  </a:moveTo>
                  <a:lnTo>
                    <a:pt x="0" y="666"/>
                  </a:lnTo>
                  <a:lnTo>
                    <a:pt x="32" y="663"/>
                  </a:lnTo>
                  <a:lnTo>
                    <a:pt x="63" y="658"/>
                  </a:lnTo>
                  <a:lnTo>
                    <a:pt x="69" y="657"/>
                  </a:lnTo>
                  <a:lnTo>
                    <a:pt x="100" y="648"/>
                  </a:lnTo>
                  <a:lnTo>
                    <a:pt x="130" y="636"/>
                  </a:lnTo>
                  <a:lnTo>
                    <a:pt x="160" y="621"/>
                  </a:lnTo>
                  <a:lnTo>
                    <a:pt x="188" y="603"/>
                  </a:lnTo>
                  <a:lnTo>
                    <a:pt x="193" y="600"/>
                  </a:lnTo>
                  <a:lnTo>
                    <a:pt x="219" y="579"/>
                  </a:lnTo>
                  <a:lnTo>
                    <a:pt x="244" y="557"/>
                  </a:lnTo>
                  <a:lnTo>
                    <a:pt x="268" y="532"/>
                  </a:lnTo>
                  <a:lnTo>
                    <a:pt x="289" y="506"/>
                  </a:lnTo>
                  <a:lnTo>
                    <a:pt x="291" y="501"/>
                  </a:lnTo>
                  <a:lnTo>
                    <a:pt x="310" y="474"/>
                  </a:lnTo>
                  <a:lnTo>
                    <a:pt x="325" y="445"/>
                  </a:lnTo>
                  <a:lnTo>
                    <a:pt x="337" y="415"/>
                  </a:lnTo>
                  <a:lnTo>
                    <a:pt x="347" y="384"/>
                  </a:lnTo>
                  <a:lnTo>
                    <a:pt x="348" y="378"/>
                  </a:lnTo>
                  <a:lnTo>
                    <a:pt x="353" y="347"/>
                  </a:lnTo>
                  <a:lnTo>
                    <a:pt x="356" y="316"/>
                  </a:lnTo>
                  <a:lnTo>
                    <a:pt x="357" y="293"/>
                  </a:lnTo>
                  <a:lnTo>
                    <a:pt x="359" y="270"/>
                  </a:lnTo>
                  <a:lnTo>
                    <a:pt x="344" y="270"/>
                  </a:lnTo>
                  <a:lnTo>
                    <a:pt x="358" y="275"/>
                  </a:lnTo>
                  <a:lnTo>
                    <a:pt x="364" y="253"/>
                  </a:lnTo>
                  <a:lnTo>
                    <a:pt x="370" y="229"/>
                  </a:lnTo>
                  <a:lnTo>
                    <a:pt x="379" y="207"/>
                  </a:lnTo>
                  <a:lnTo>
                    <a:pt x="390" y="186"/>
                  </a:lnTo>
                  <a:lnTo>
                    <a:pt x="401" y="165"/>
                  </a:lnTo>
                  <a:lnTo>
                    <a:pt x="415" y="144"/>
                  </a:lnTo>
                  <a:lnTo>
                    <a:pt x="401" y="139"/>
                  </a:lnTo>
                  <a:lnTo>
                    <a:pt x="413" y="149"/>
                  </a:lnTo>
                  <a:lnTo>
                    <a:pt x="428" y="130"/>
                  </a:lnTo>
                  <a:lnTo>
                    <a:pt x="444" y="111"/>
                  </a:lnTo>
                  <a:lnTo>
                    <a:pt x="480" y="77"/>
                  </a:lnTo>
                  <a:lnTo>
                    <a:pt x="499" y="61"/>
                  </a:lnTo>
                  <a:lnTo>
                    <a:pt x="519" y="47"/>
                  </a:lnTo>
                  <a:lnTo>
                    <a:pt x="508" y="36"/>
                  </a:lnTo>
                  <a:lnTo>
                    <a:pt x="514" y="50"/>
                  </a:lnTo>
                  <a:lnTo>
                    <a:pt x="535" y="37"/>
                  </a:lnTo>
                  <a:lnTo>
                    <a:pt x="558" y="26"/>
                  </a:lnTo>
                  <a:lnTo>
                    <a:pt x="545" y="0"/>
                  </a:lnTo>
                  <a:lnTo>
                    <a:pt x="524" y="10"/>
                  </a:lnTo>
                  <a:lnTo>
                    <a:pt x="503" y="23"/>
                  </a:lnTo>
                  <a:lnTo>
                    <a:pt x="498" y="26"/>
                  </a:lnTo>
                  <a:lnTo>
                    <a:pt x="478" y="40"/>
                  </a:lnTo>
                  <a:lnTo>
                    <a:pt x="459" y="56"/>
                  </a:lnTo>
                  <a:lnTo>
                    <a:pt x="423" y="89"/>
                  </a:lnTo>
                  <a:lnTo>
                    <a:pt x="406" y="109"/>
                  </a:lnTo>
                  <a:lnTo>
                    <a:pt x="392" y="128"/>
                  </a:lnTo>
                  <a:lnTo>
                    <a:pt x="388" y="133"/>
                  </a:lnTo>
                  <a:lnTo>
                    <a:pt x="374" y="154"/>
                  </a:lnTo>
                  <a:lnTo>
                    <a:pt x="363" y="175"/>
                  </a:lnTo>
                  <a:lnTo>
                    <a:pt x="352" y="196"/>
                  </a:lnTo>
                  <a:lnTo>
                    <a:pt x="343" y="218"/>
                  </a:lnTo>
                  <a:lnTo>
                    <a:pt x="337" y="242"/>
                  </a:lnTo>
                  <a:lnTo>
                    <a:pt x="331" y="264"/>
                  </a:lnTo>
                  <a:lnTo>
                    <a:pt x="330" y="270"/>
                  </a:lnTo>
                  <a:lnTo>
                    <a:pt x="327" y="293"/>
                  </a:lnTo>
                  <a:lnTo>
                    <a:pt x="326" y="316"/>
                  </a:lnTo>
                  <a:lnTo>
                    <a:pt x="323" y="347"/>
                  </a:lnTo>
                  <a:lnTo>
                    <a:pt x="318" y="378"/>
                  </a:lnTo>
                  <a:lnTo>
                    <a:pt x="333" y="378"/>
                  </a:lnTo>
                  <a:lnTo>
                    <a:pt x="320" y="373"/>
                  </a:lnTo>
                  <a:lnTo>
                    <a:pt x="310" y="404"/>
                  </a:lnTo>
                  <a:lnTo>
                    <a:pt x="297" y="434"/>
                  </a:lnTo>
                  <a:lnTo>
                    <a:pt x="282" y="462"/>
                  </a:lnTo>
                  <a:lnTo>
                    <a:pt x="264" y="490"/>
                  </a:lnTo>
                  <a:lnTo>
                    <a:pt x="277" y="496"/>
                  </a:lnTo>
                  <a:lnTo>
                    <a:pt x="268" y="485"/>
                  </a:lnTo>
                  <a:lnTo>
                    <a:pt x="246" y="511"/>
                  </a:lnTo>
                  <a:lnTo>
                    <a:pt x="223" y="536"/>
                  </a:lnTo>
                  <a:lnTo>
                    <a:pt x="198" y="558"/>
                  </a:lnTo>
                  <a:lnTo>
                    <a:pt x="172" y="579"/>
                  </a:lnTo>
                  <a:lnTo>
                    <a:pt x="182" y="589"/>
                  </a:lnTo>
                  <a:lnTo>
                    <a:pt x="177" y="575"/>
                  </a:lnTo>
                  <a:lnTo>
                    <a:pt x="148" y="594"/>
                  </a:lnTo>
                  <a:lnTo>
                    <a:pt x="119" y="609"/>
                  </a:lnTo>
                  <a:lnTo>
                    <a:pt x="89" y="621"/>
                  </a:lnTo>
                  <a:lnTo>
                    <a:pt x="58" y="630"/>
                  </a:lnTo>
                  <a:lnTo>
                    <a:pt x="63" y="643"/>
                  </a:lnTo>
                  <a:lnTo>
                    <a:pt x="63" y="629"/>
                  </a:lnTo>
                  <a:lnTo>
                    <a:pt x="32" y="634"/>
                  </a:lnTo>
                  <a:lnTo>
                    <a:pt x="0" y="636"/>
                  </a:lnTo>
                  <a:close/>
                </a:path>
              </a:pathLst>
            </a:custGeom>
            <a:solidFill>
              <a:schemeClr val="bg1"/>
            </a:solidFill>
            <a:ln w="28575">
              <a:solidFill>
                <a:schemeClr val="tx1"/>
              </a:solidFill>
              <a:round/>
              <a:headEnd/>
              <a:tailEnd/>
            </a:ln>
          </p:spPr>
          <p:txBody>
            <a:bodyPr/>
            <a:lstStyle/>
            <a:p>
              <a:endParaRPr lang="es-ES_tradnl"/>
            </a:p>
          </p:txBody>
        </p:sp>
        <p:sp>
          <p:nvSpPr>
            <p:cNvPr id="2067" name="Freeform 10"/>
            <p:cNvSpPr>
              <a:spLocks/>
            </p:cNvSpPr>
            <p:nvPr/>
          </p:nvSpPr>
          <p:spPr bwMode="auto">
            <a:xfrm>
              <a:off x="3031" y="1817"/>
              <a:ext cx="72" cy="65"/>
            </a:xfrm>
            <a:custGeom>
              <a:avLst/>
              <a:gdLst>
                <a:gd name="T0" fmla="*/ 3 w 144"/>
                <a:gd name="T1" fmla="*/ 16 h 131"/>
                <a:gd name="T2" fmla="*/ 18 w 144"/>
                <a:gd name="T3" fmla="*/ 4 h 131"/>
                <a:gd name="T4" fmla="*/ 0 w 144"/>
                <a:gd name="T5" fmla="*/ 0 h 131"/>
                <a:gd name="T6" fmla="*/ 3 w 144"/>
                <a:gd name="T7" fmla="*/ 16 h 131"/>
                <a:gd name="T8" fmla="*/ 0 60000 65536"/>
                <a:gd name="T9" fmla="*/ 0 60000 65536"/>
                <a:gd name="T10" fmla="*/ 0 60000 65536"/>
                <a:gd name="T11" fmla="*/ 0 60000 65536"/>
                <a:gd name="T12" fmla="*/ 0 w 144"/>
                <a:gd name="T13" fmla="*/ 0 h 131"/>
                <a:gd name="T14" fmla="*/ 144 w 144"/>
                <a:gd name="T15" fmla="*/ 131 h 131"/>
              </a:gdLst>
              <a:ahLst/>
              <a:cxnLst>
                <a:cxn ang="T8">
                  <a:pos x="T0" y="T1"/>
                </a:cxn>
                <a:cxn ang="T9">
                  <a:pos x="T2" y="T3"/>
                </a:cxn>
                <a:cxn ang="T10">
                  <a:pos x="T4" y="T5"/>
                </a:cxn>
                <a:cxn ang="T11">
                  <a:pos x="T6" y="T7"/>
                </a:cxn>
              </a:cxnLst>
              <a:rect l="T12" t="T13" r="T14" b="T15"/>
              <a:pathLst>
                <a:path w="144" h="131">
                  <a:moveTo>
                    <a:pt x="31" y="131"/>
                  </a:moveTo>
                  <a:lnTo>
                    <a:pt x="144" y="34"/>
                  </a:lnTo>
                  <a:lnTo>
                    <a:pt x="0" y="0"/>
                  </a:lnTo>
                  <a:lnTo>
                    <a:pt x="31" y="131"/>
                  </a:lnTo>
                  <a:close/>
                </a:path>
              </a:pathLst>
            </a:custGeom>
            <a:solidFill>
              <a:schemeClr val="bg1"/>
            </a:solidFill>
            <a:ln w="28575">
              <a:solidFill>
                <a:schemeClr val="tx1"/>
              </a:solidFill>
              <a:round/>
              <a:headEnd/>
              <a:tailEnd/>
            </a:ln>
          </p:spPr>
          <p:txBody>
            <a:bodyPr/>
            <a:lstStyle/>
            <a:p>
              <a:endParaRPr lang="es-ES_tradnl"/>
            </a:p>
          </p:txBody>
        </p:sp>
      </p:grpSp>
      <p:sp>
        <p:nvSpPr>
          <p:cNvPr id="2057" name="Freeform 11"/>
          <p:cNvSpPr>
            <a:spLocks/>
          </p:cNvSpPr>
          <p:nvPr/>
        </p:nvSpPr>
        <p:spPr bwMode="auto">
          <a:xfrm>
            <a:off x="1943100" y="2832100"/>
            <a:ext cx="2709863" cy="830263"/>
          </a:xfrm>
          <a:custGeom>
            <a:avLst/>
            <a:gdLst>
              <a:gd name="T0" fmla="*/ 0 w 611"/>
              <a:gd name="T1" fmla="*/ 2147483647 h 657"/>
              <a:gd name="T2" fmla="*/ 2147483647 w 611"/>
              <a:gd name="T3" fmla="*/ 2147483647 h 657"/>
              <a:gd name="T4" fmla="*/ 2147483647 w 611"/>
              <a:gd name="T5" fmla="*/ 2147483647 h 657"/>
              <a:gd name="T6" fmla="*/ 2147483647 w 611"/>
              <a:gd name="T7" fmla="*/ 2147483647 h 657"/>
              <a:gd name="T8" fmla="*/ 2147483647 w 611"/>
              <a:gd name="T9" fmla="*/ 2147483647 h 657"/>
              <a:gd name="T10" fmla="*/ 2147483647 w 611"/>
              <a:gd name="T11" fmla="*/ 2147483647 h 657"/>
              <a:gd name="T12" fmla="*/ 2147483647 w 611"/>
              <a:gd name="T13" fmla="*/ 2147483647 h 657"/>
              <a:gd name="T14" fmla="*/ 2147483647 w 611"/>
              <a:gd name="T15" fmla="*/ 2147483647 h 657"/>
              <a:gd name="T16" fmla="*/ 2147483647 w 611"/>
              <a:gd name="T17" fmla="*/ 2147483647 h 657"/>
              <a:gd name="T18" fmla="*/ 2147483647 w 611"/>
              <a:gd name="T19" fmla="*/ 2147483647 h 657"/>
              <a:gd name="T20" fmla="*/ 2147483647 w 611"/>
              <a:gd name="T21" fmla="*/ 2147483647 h 657"/>
              <a:gd name="T22" fmla="*/ 2147483647 w 611"/>
              <a:gd name="T23" fmla="*/ 2147483647 h 657"/>
              <a:gd name="T24" fmla="*/ 2147483647 w 611"/>
              <a:gd name="T25" fmla="*/ 2147483647 h 657"/>
              <a:gd name="T26" fmla="*/ 2147483647 w 611"/>
              <a:gd name="T27" fmla="*/ 2147483647 h 657"/>
              <a:gd name="T28" fmla="*/ 2147483647 w 611"/>
              <a:gd name="T29" fmla="*/ 2147483647 h 657"/>
              <a:gd name="T30" fmla="*/ 2147483647 w 611"/>
              <a:gd name="T31" fmla="*/ 2147483647 h 657"/>
              <a:gd name="T32" fmla="*/ 2147483647 w 611"/>
              <a:gd name="T33" fmla="*/ 2147483647 h 657"/>
              <a:gd name="T34" fmla="*/ 2147483647 w 611"/>
              <a:gd name="T35" fmla="*/ 2147483647 h 657"/>
              <a:gd name="T36" fmla="*/ 2147483647 w 611"/>
              <a:gd name="T37" fmla="*/ 2147483647 h 657"/>
              <a:gd name="T38" fmla="*/ 2147483647 w 611"/>
              <a:gd name="T39" fmla="*/ 2147483647 h 657"/>
              <a:gd name="T40" fmla="*/ 2147483647 w 611"/>
              <a:gd name="T41" fmla="*/ 2147483647 h 657"/>
              <a:gd name="T42" fmla="*/ 2147483647 w 611"/>
              <a:gd name="T43" fmla="*/ 2147483647 h 657"/>
              <a:gd name="T44" fmla="*/ 2147483647 w 611"/>
              <a:gd name="T45" fmla="*/ 2147483647 h 657"/>
              <a:gd name="T46" fmla="*/ 2147483647 w 611"/>
              <a:gd name="T47" fmla="*/ 2147483647 h 657"/>
              <a:gd name="T48" fmla="*/ 2147483647 w 611"/>
              <a:gd name="T49" fmla="*/ 2147483647 h 657"/>
              <a:gd name="T50" fmla="*/ 2147483647 w 611"/>
              <a:gd name="T51" fmla="*/ 2147483647 h 657"/>
              <a:gd name="T52" fmla="*/ 2147483647 w 611"/>
              <a:gd name="T53" fmla="*/ 2147483647 h 657"/>
              <a:gd name="T54" fmla="*/ 2147483647 w 611"/>
              <a:gd name="T55" fmla="*/ 2147483647 h 657"/>
              <a:gd name="T56" fmla="*/ 2147483647 w 611"/>
              <a:gd name="T57" fmla="*/ 2147483647 h 657"/>
              <a:gd name="T58" fmla="*/ 2147483647 w 611"/>
              <a:gd name="T59" fmla="*/ 2147483647 h 657"/>
              <a:gd name="T60" fmla="*/ 2147483647 w 611"/>
              <a:gd name="T61" fmla="*/ 2147483647 h 657"/>
              <a:gd name="T62" fmla="*/ 2147483647 w 611"/>
              <a:gd name="T63" fmla="*/ 2147483647 h 657"/>
              <a:gd name="T64" fmla="*/ 2147483647 w 611"/>
              <a:gd name="T65" fmla="*/ 2147483647 h 657"/>
              <a:gd name="T66" fmla="*/ 2147483647 w 611"/>
              <a:gd name="T67" fmla="*/ 2147483647 h 657"/>
              <a:gd name="T68" fmla="*/ 2147483647 w 611"/>
              <a:gd name="T69" fmla="*/ 2147483647 h 657"/>
              <a:gd name="T70" fmla="*/ 2147483647 w 611"/>
              <a:gd name="T71" fmla="*/ 2147483647 h 657"/>
              <a:gd name="T72" fmla="*/ 2147483647 w 611"/>
              <a:gd name="T73" fmla="*/ 2147483647 h 657"/>
              <a:gd name="T74" fmla="*/ 2147483647 w 611"/>
              <a:gd name="T75" fmla="*/ 2147483647 h 657"/>
              <a:gd name="T76" fmla="*/ 2147483647 w 611"/>
              <a:gd name="T77" fmla="*/ 2147483647 h 657"/>
              <a:gd name="T78" fmla="*/ 2147483647 w 611"/>
              <a:gd name="T79" fmla="*/ 2147483647 h 657"/>
              <a:gd name="T80" fmla="*/ 2147483647 w 611"/>
              <a:gd name="T81" fmla="*/ 2147483647 h 657"/>
              <a:gd name="T82" fmla="*/ 2147483647 w 611"/>
              <a:gd name="T83" fmla="*/ 2147483647 h 657"/>
              <a:gd name="T84" fmla="*/ 2147483647 w 611"/>
              <a:gd name="T85" fmla="*/ 2147483647 h 657"/>
              <a:gd name="T86" fmla="*/ 2147483647 w 611"/>
              <a:gd name="T87" fmla="*/ 2147483647 h 657"/>
              <a:gd name="T88" fmla="*/ 2147483647 w 611"/>
              <a:gd name="T89" fmla="*/ 2147483647 h 6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1"/>
              <a:gd name="T136" fmla="*/ 0 h 657"/>
              <a:gd name="T137" fmla="*/ 611 w 611"/>
              <a:gd name="T138" fmla="*/ 657 h 6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1" h="657">
                <a:moveTo>
                  <a:pt x="0" y="0"/>
                </a:moveTo>
                <a:lnTo>
                  <a:pt x="0" y="30"/>
                </a:lnTo>
                <a:lnTo>
                  <a:pt x="19" y="32"/>
                </a:lnTo>
                <a:lnTo>
                  <a:pt x="19" y="17"/>
                </a:lnTo>
                <a:lnTo>
                  <a:pt x="13" y="31"/>
                </a:lnTo>
                <a:lnTo>
                  <a:pt x="33" y="36"/>
                </a:lnTo>
                <a:lnTo>
                  <a:pt x="52" y="45"/>
                </a:lnTo>
                <a:lnTo>
                  <a:pt x="70" y="56"/>
                </a:lnTo>
                <a:lnTo>
                  <a:pt x="75" y="42"/>
                </a:lnTo>
                <a:lnTo>
                  <a:pt x="65" y="53"/>
                </a:lnTo>
                <a:lnTo>
                  <a:pt x="83" y="67"/>
                </a:lnTo>
                <a:lnTo>
                  <a:pt x="100" y="84"/>
                </a:lnTo>
                <a:lnTo>
                  <a:pt x="116" y="104"/>
                </a:lnTo>
                <a:lnTo>
                  <a:pt x="131" y="125"/>
                </a:lnTo>
                <a:lnTo>
                  <a:pt x="142" y="115"/>
                </a:lnTo>
                <a:lnTo>
                  <a:pt x="129" y="120"/>
                </a:lnTo>
                <a:lnTo>
                  <a:pt x="142" y="144"/>
                </a:lnTo>
                <a:lnTo>
                  <a:pt x="155" y="169"/>
                </a:lnTo>
                <a:lnTo>
                  <a:pt x="166" y="196"/>
                </a:lnTo>
                <a:lnTo>
                  <a:pt x="176" y="223"/>
                </a:lnTo>
                <a:lnTo>
                  <a:pt x="183" y="252"/>
                </a:lnTo>
                <a:lnTo>
                  <a:pt x="197" y="245"/>
                </a:lnTo>
                <a:lnTo>
                  <a:pt x="182" y="245"/>
                </a:lnTo>
                <a:lnTo>
                  <a:pt x="187" y="275"/>
                </a:lnTo>
                <a:lnTo>
                  <a:pt x="191" y="305"/>
                </a:lnTo>
                <a:lnTo>
                  <a:pt x="192" y="335"/>
                </a:lnTo>
                <a:lnTo>
                  <a:pt x="194" y="359"/>
                </a:lnTo>
                <a:lnTo>
                  <a:pt x="196" y="366"/>
                </a:lnTo>
                <a:lnTo>
                  <a:pt x="202" y="390"/>
                </a:lnTo>
                <a:lnTo>
                  <a:pt x="212" y="415"/>
                </a:lnTo>
                <a:lnTo>
                  <a:pt x="225" y="439"/>
                </a:lnTo>
                <a:lnTo>
                  <a:pt x="229" y="444"/>
                </a:lnTo>
                <a:lnTo>
                  <a:pt x="245" y="467"/>
                </a:lnTo>
                <a:lnTo>
                  <a:pt x="266" y="491"/>
                </a:lnTo>
                <a:lnTo>
                  <a:pt x="290" y="513"/>
                </a:lnTo>
                <a:lnTo>
                  <a:pt x="316" y="534"/>
                </a:lnTo>
                <a:lnTo>
                  <a:pt x="344" y="554"/>
                </a:lnTo>
                <a:lnTo>
                  <a:pt x="349" y="558"/>
                </a:lnTo>
                <a:lnTo>
                  <a:pt x="380" y="576"/>
                </a:lnTo>
                <a:lnTo>
                  <a:pt x="414" y="594"/>
                </a:lnTo>
                <a:lnTo>
                  <a:pt x="449" y="610"/>
                </a:lnTo>
                <a:lnTo>
                  <a:pt x="486" y="625"/>
                </a:lnTo>
                <a:lnTo>
                  <a:pt x="523" y="637"/>
                </a:lnTo>
                <a:lnTo>
                  <a:pt x="563" y="647"/>
                </a:lnTo>
                <a:lnTo>
                  <a:pt x="569" y="648"/>
                </a:lnTo>
                <a:lnTo>
                  <a:pt x="606" y="657"/>
                </a:lnTo>
                <a:lnTo>
                  <a:pt x="611" y="628"/>
                </a:lnTo>
                <a:lnTo>
                  <a:pt x="569" y="618"/>
                </a:lnTo>
                <a:lnTo>
                  <a:pt x="569" y="633"/>
                </a:lnTo>
                <a:lnTo>
                  <a:pt x="574" y="620"/>
                </a:lnTo>
                <a:lnTo>
                  <a:pt x="534" y="610"/>
                </a:lnTo>
                <a:lnTo>
                  <a:pt x="497" y="597"/>
                </a:lnTo>
                <a:lnTo>
                  <a:pt x="460" y="583"/>
                </a:lnTo>
                <a:lnTo>
                  <a:pt x="425" y="566"/>
                </a:lnTo>
                <a:lnTo>
                  <a:pt x="392" y="549"/>
                </a:lnTo>
                <a:lnTo>
                  <a:pt x="361" y="530"/>
                </a:lnTo>
                <a:lnTo>
                  <a:pt x="356" y="544"/>
                </a:lnTo>
                <a:lnTo>
                  <a:pt x="366" y="533"/>
                </a:lnTo>
                <a:lnTo>
                  <a:pt x="337" y="513"/>
                </a:lnTo>
                <a:lnTo>
                  <a:pt x="311" y="492"/>
                </a:lnTo>
                <a:lnTo>
                  <a:pt x="287" y="470"/>
                </a:lnTo>
                <a:lnTo>
                  <a:pt x="266" y="446"/>
                </a:lnTo>
                <a:lnTo>
                  <a:pt x="250" y="423"/>
                </a:lnTo>
                <a:lnTo>
                  <a:pt x="239" y="434"/>
                </a:lnTo>
                <a:lnTo>
                  <a:pt x="253" y="428"/>
                </a:lnTo>
                <a:lnTo>
                  <a:pt x="239" y="404"/>
                </a:lnTo>
                <a:lnTo>
                  <a:pt x="229" y="379"/>
                </a:lnTo>
                <a:lnTo>
                  <a:pt x="223" y="354"/>
                </a:lnTo>
                <a:lnTo>
                  <a:pt x="209" y="359"/>
                </a:lnTo>
                <a:lnTo>
                  <a:pt x="224" y="359"/>
                </a:lnTo>
                <a:lnTo>
                  <a:pt x="222" y="335"/>
                </a:lnTo>
                <a:lnTo>
                  <a:pt x="220" y="305"/>
                </a:lnTo>
                <a:lnTo>
                  <a:pt x="217" y="275"/>
                </a:lnTo>
                <a:lnTo>
                  <a:pt x="212" y="245"/>
                </a:lnTo>
                <a:lnTo>
                  <a:pt x="210" y="240"/>
                </a:lnTo>
                <a:lnTo>
                  <a:pt x="203" y="212"/>
                </a:lnTo>
                <a:lnTo>
                  <a:pt x="193" y="185"/>
                </a:lnTo>
                <a:lnTo>
                  <a:pt x="182" y="157"/>
                </a:lnTo>
                <a:lnTo>
                  <a:pt x="170" y="133"/>
                </a:lnTo>
                <a:lnTo>
                  <a:pt x="156" y="109"/>
                </a:lnTo>
                <a:lnTo>
                  <a:pt x="152" y="104"/>
                </a:lnTo>
                <a:lnTo>
                  <a:pt x="137" y="83"/>
                </a:lnTo>
                <a:lnTo>
                  <a:pt x="121" y="63"/>
                </a:lnTo>
                <a:lnTo>
                  <a:pt x="104" y="46"/>
                </a:lnTo>
                <a:lnTo>
                  <a:pt x="86" y="32"/>
                </a:lnTo>
                <a:lnTo>
                  <a:pt x="81" y="29"/>
                </a:lnTo>
                <a:lnTo>
                  <a:pt x="63" y="17"/>
                </a:lnTo>
                <a:lnTo>
                  <a:pt x="44" y="9"/>
                </a:lnTo>
                <a:lnTo>
                  <a:pt x="24" y="4"/>
                </a:lnTo>
                <a:lnTo>
                  <a:pt x="19" y="2"/>
                </a:lnTo>
                <a:lnTo>
                  <a:pt x="0" y="0"/>
                </a:lnTo>
                <a:close/>
              </a:path>
            </a:pathLst>
          </a:custGeom>
          <a:solidFill>
            <a:schemeClr val="tx2"/>
          </a:solidFill>
          <a:ln w="31750">
            <a:solidFill>
              <a:schemeClr val="tx1"/>
            </a:solidFill>
            <a:round/>
            <a:headEnd/>
            <a:tailEnd/>
          </a:ln>
        </p:spPr>
        <p:txBody>
          <a:bodyPr/>
          <a:lstStyle/>
          <a:p>
            <a:endParaRPr lang="es-ES_tradnl"/>
          </a:p>
        </p:txBody>
      </p:sp>
      <p:sp>
        <p:nvSpPr>
          <p:cNvPr id="2058" name="Freeform 12"/>
          <p:cNvSpPr>
            <a:spLocks/>
          </p:cNvSpPr>
          <p:nvPr/>
        </p:nvSpPr>
        <p:spPr bwMode="auto">
          <a:xfrm>
            <a:off x="4616450" y="3563938"/>
            <a:ext cx="611188" cy="166687"/>
          </a:xfrm>
          <a:custGeom>
            <a:avLst/>
            <a:gdLst>
              <a:gd name="T0" fmla="*/ 0 w 139"/>
              <a:gd name="T1" fmla="*/ 2147483647 h 132"/>
              <a:gd name="T2" fmla="*/ 2147483647 w 139"/>
              <a:gd name="T3" fmla="*/ 2147483647 h 132"/>
              <a:gd name="T4" fmla="*/ 2147483647 w 139"/>
              <a:gd name="T5" fmla="*/ 0 h 132"/>
              <a:gd name="T6" fmla="*/ 0 w 139"/>
              <a:gd name="T7" fmla="*/ 2147483647 h 132"/>
              <a:gd name="T8" fmla="*/ 0 60000 65536"/>
              <a:gd name="T9" fmla="*/ 0 60000 65536"/>
              <a:gd name="T10" fmla="*/ 0 60000 65536"/>
              <a:gd name="T11" fmla="*/ 0 60000 65536"/>
              <a:gd name="T12" fmla="*/ 0 w 139"/>
              <a:gd name="T13" fmla="*/ 0 h 132"/>
              <a:gd name="T14" fmla="*/ 139 w 139"/>
              <a:gd name="T15" fmla="*/ 132 h 132"/>
            </a:gdLst>
            <a:ahLst/>
            <a:cxnLst>
              <a:cxn ang="T8">
                <a:pos x="T0" y="T1"/>
              </a:cxn>
              <a:cxn ang="T9">
                <a:pos x="T2" y="T3"/>
              </a:cxn>
              <a:cxn ang="T10">
                <a:pos x="T4" y="T5"/>
              </a:cxn>
              <a:cxn ang="T11">
                <a:pos x="T6" y="T7"/>
              </a:cxn>
            </a:cxnLst>
            <a:rect l="T12" t="T13" r="T14" b="T15"/>
            <a:pathLst>
              <a:path w="139" h="132">
                <a:moveTo>
                  <a:pt x="0" y="132"/>
                </a:moveTo>
                <a:lnTo>
                  <a:pt x="139" y="78"/>
                </a:lnTo>
                <a:lnTo>
                  <a:pt x="13" y="0"/>
                </a:lnTo>
                <a:lnTo>
                  <a:pt x="0" y="132"/>
                </a:lnTo>
                <a:close/>
              </a:path>
            </a:pathLst>
          </a:custGeom>
          <a:solidFill>
            <a:schemeClr val="tx1"/>
          </a:solidFill>
          <a:ln w="31750">
            <a:solidFill>
              <a:schemeClr val="tx1"/>
            </a:solidFill>
            <a:round/>
            <a:headEnd/>
            <a:tailEnd/>
          </a:ln>
        </p:spPr>
        <p:txBody>
          <a:bodyPr/>
          <a:lstStyle/>
          <a:p>
            <a:endParaRPr lang="es-ES_tradnl"/>
          </a:p>
        </p:txBody>
      </p:sp>
      <p:sp>
        <p:nvSpPr>
          <p:cNvPr id="2059" name="Text Box 13"/>
          <p:cNvSpPr txBox="1">
            <a:spLocks noChangeArrowheads="1"/>
          </p:cNvSpPr>
          <p:nvPr/>
        </p:nvSpPr>
        <p:spPr bwMode="auto">
          <a:xfrm>
            <a:off x="2746375" y="1697038"/>
            <a:ext cx="1244600" cy="396875"/>
          </a:xfrm>
          <a:prstGeom prst="rect">
            <a:avLst/>
          </a:prstGeom>
          <a:noFill/>
          <a:ln w="9525">
            <a:noFill/>
            <a:miter lim="800000"/>
            <a:headEnd/>
            <a:tailEnd/>
          </a:ln>
        </p:spPr>
        <p:txBody>
          <a:bodyPr wrap="none">
            <a:spAutoFit/>
          </a:bodyPr>
          <a:lstStyle/>
          <a:p>
            <a:pPr algn="ctr" eaLnBrk="0" hangingPunct="0"/>
            <a:r>
              <a:rPr lang="en-US" sz="2000"/>
              <a:t>Unethical</a:t>
            </a:r>
          </a:p>
        </p:txBody>
      </p:sp>
      <p:sp>
        <p:nvSpPr>
          <p:cNvPr id="2060" name="Text Box 14"/>
          <p:cNvSpPr txBox="1">
            <a:spLocks noChangeArrowheads="1"/>
          </p:cNvSpPr>
          <p:nvPr/>
        </p:nvSpPr>
        <p:spPr bwMode="auto">
          <a:xfrm>
            <a:off x="2701925" y="3714750"/>
            <a:ext cx="1595438" cy="396875"/>
          </a:xfrm>
          <a:prstGeom prst="rect">
            <a:avLst/>
          </a:prstGeom>
          <a:noFill/>
          <a:ln w="9525">
            <a:noFill/>
            <a:miter lim="800000"/>
            <a:headEnd/>
            <a:tailEnd/>
          </a:ln>
        </p:spPr>
        <p:txBody>
          <a:bodyPr wrap="none">
            <a:spAutoFit/>
          </a:bodyPr>
          <a:lstStyle/>
          <a:p>
            <a:pPr algn="ctr" eaLnBrk="0" hangingPunct="0"/>
            <a:r>
              <a:rPr lang="en-US" sz="2000"/>
              <a:t>More Ethical</a:t>
            </a:r>
          </a:p>
        </p:txBody>
      </p:sp>
      <p:sp>
        <p:nvSpPr>
          <p:cNvPr id="252943" name="Oval 15"/>
          <p:cNvSpPr>
            <a:spLocks noChangeArrowheads="1"/>
          </p:cNvSpPr>
          <p:nvPr/>
        </p:nvSpPr>
        <p:spPr bwMode="auto">
          <a:xfrm>
            <a:off x="1908175" y="1196975"/>
            <a:ext cx="6985000" cy="1439863"/>
          </a:xfrm>
          <a:prstGeom prst="ellipse">
            <a:avLst/>
          </a:prstGeom>
          <a:noFill/>
          <a:ln w="44450">
            <a:solidFill>
              <a:srgbClr val="336600"/>
            </a:solidFill>
            <a:round/>
            <a:headEnd/>
            <a:tailEnd/>
          </a:ln>
        </p:spPr>
        <p:txBody>
          <a:bodyPr wrap="none" anchor="ctr"/>
          <a:lstStyle/>
          <a:p>
            <a:endParaRPr lang="es-ES_tradnl"/>
          </a:p>
        </p:txBody>
      </p:sp>
      <p:grpSp>
        <p:nvGrpSpPr>
          <p:cNvPr id="3" name="Group 16"/>
          <p:cNvGrpSpPr>
            <a:grpSpLocks/>
          </p:cNvGrpSpPr>
          <p:nvPr/>
        </p:nvGrpSpPr>
        <p:grpSpPr bwMode="auto">
          <a:xfrm>
            <a:off x="7812088" y="1557338"/>
            <a:ext cx="762000" cy="855662"/>
            <a:chOff x="4852" y="1141"/>
            <a:chExt cx="480" cy="539"/>
          </a:xfrm>
        </p:grpSpPr>
        <p:sp>
          <p:nvSpPr>
            <p:cNvPr id="2064" name="AutoShape 17"/>
            <p:cNvSpPr>
              <a:spLocks noChangeArrowheads="1"/>
            </p:cNvSpPr>
            <p:nvPr/>
          </p:nvSpPr>
          <p:spPr bwMode="auto">
            <a:xfrm rot="18838981" flipV="1">
              <a:off x="4876" y="1117"/>
              <a:ext cx="432" cy="480"/>
            </a:xfrm>
            <a:prstGeom prst="upArrow">
              <a:avLst>
                <a:gd name="adj1" fmla="val 50000"/>
                <a:gd name="adj2" fmla="val 27778"/>
              </a:avLst>
            </a:prstGeom>
            <a:solidFill>
              <a:srgbClr val="336600"/>
            </a:solidFill>
            <a:ln w="9525">
              <a:solidFill>
                <a:schemeClr val="tx1"/>
              </a:solidFill>
              <a:miter lim="800000"/>
              <a:headEnd/>
              <a:tailEnd/>
            </a:ln>
          </p:spPr>
          <p:txBody>
            <a:bodyPr rot="10800000" vert="eaVert" wrap="none" anchor="ctr"/>
            <a:lstStyle/>
            <a:p>
              <a:pPr algn="ctr" eaLnBrk="0" hangingPunct="0"/>
              <a:endParaRPr lang="es-ES" sz="2400">
                <a:solidFill>
                  <a:schemeClr val="bg1"/>
                </a:solidFill>
                <a:latin typeface="Times New Roman" pitchFamily="18" charset="0"/>
              </a:endParaRPr>
            </a:p>
          </p:txBody>
        </p:sp>
        <p:sp>
          <p:nvSpPr>
            <p:cNvPr id="2065" name="Text Box 18"/>
            <p:cNvSpPr txBox="1">
              <a:spLocks noChangeArrowheads="1"/>
            </p:cNvSpPr>
            <p:nvPr/>
          </p:nvSpPr>
          <p:spPr bwMode="auto">
            <a:xfrm>
              <a:off x="4921" y="1162"/>
              <a:ext cx="225" cy="518"/>
            </a:xfrm>
            <a:prstGeom prst="rect">
              <a:avLst/>
            </a:prstGeom>
            <a:noFill/>
            <a:ln w="9525">
              <a:noFill/>
              <a:miter lim="800000"/>
              <a:headEnd/>
              <a:tailEnd/>
            </a:ln>
          </p:spPr>
          <p:txBody>
            <a:bodyPr wrap="none">
              <a:spAutoFit/>
            </a:bodyPr>
            <a:lstStyle/>
            <a:p>
              <a:pPr algn="ctr" eaLnBrk="0" hangingPunct="0"/>
              <a:r>
                <a:rPr lang="en-US" sz="2400" b="1">
                  <a:solidFill>
                    <a:schemeClr val="bg1"/>
                  </a:solidFill>
                  <a:latin typeface="Tahoma" pitchFamily="34" charset="0"/>
                </a:rPr>
                <a:t>?</a:t>
              </a:r>
            </a:p>
            <a:p>
              <a:pPr algn="ctr" eaLnBrk="0" hangingPunct="0"/>
              <a:endParaRPr lang="en-US" sz="2400" b="1">
                <a:latin typeface="Times New Roman" pitchFamily="18" charset="0"/>
              </a:endParaRPr>
            </a:p>
          </p:txBody>
        </p:sp>
      </p:grpSp>
      <p:sp>
        <p:nvSpPr>
          <p:cNvPr id="252947" name="Rectangle 19"/>
          <p:cNvSpPr>
            <a:spLocks noChangeArrowheads="1"/>
          </p:cNvSpPr>
          <p:nvPr/>
        </p:nvSpPr>
        <p:spPr bwMode="auto">
          <a:xfrm>
            <a:off x="323850" y="4219139"/>
            <a:ext cx="8820150" cy="2585323"/>
          </a:xfrm>
          <a:prstGeom prst="rect">
            <a:avLst/>
          </a:prstGeom>
          <a:solidFill>
            <a:schemeClr val="bg1"/>
          </a:solidFill>
          <a:ln w="9525">
            <a:noFill/>
            <a:miter lim="800000"/>
            <a:headEnd/>
            <a:tailEnd/>
          </a:ln>
        </p:spPr>
        <p:txBody>
          <a:bodyPr wrap="square" anchor="ctr">
            <a:spAutoFit/>
          </a:bodyPr>
          <a:lstStyle/>
          <a:p>
            <a:pPr marL="457200" indent="-457200" eaLnBrk="0" hangingPunct="0">
              <a:lnSpc>
                <a:spcPct val="90000"/>
              </a:lnSpc>
            </a:pPr>
            <a:r>
              <a:rPr lang="en-US" sz="2000" dirty="0"/>
              <a:t>We fail to be Ethical because </a:t>
            </a:r>
            <a:r>
              <a:rPr lang="en-US" sz="2000" b="1" dirty="0"/>
              <a:t>we believe it </a:t>
            </a:r>
            <a:r>
              <a:rPr lang="en-US" sz="2000" b="1" dirty="0" err="1"/>
              <a:t>worths</a:t>
            </a:r>
            <a:r>
              <a:rPr lang="en-US" sz="2000" b="1" dirty="0"/>
              <a:t> it and</a:t>
            </a:r>
            <a:br>
              <a:rPr lang="en-US" sz="2000" b="1" dirty="0"/>
            </a:br>
            <a:endParaRPr lang="en-US" sz="2000" dirty="0"/>
          </a:p>
          <a:p>
            <a:pPr marL="457200" indent="-457200" eaLnBrk="0" hangingPunct="0">
              <a:lnSpc>
                <a:spcPct val="90000"/>
              </a:lnSpc>
              <a:buFontTx/>
              <a:buChar char="•"/>
            </a:pPr>
            <a:r>
              <a:rPr lang="en-US" sz="2000" dirty="0"/>
              <a:t>We resist admitting the ethical issue (</a:t>
            </a:r>
            <a:r>
              <a:rPr lang="en-US" sz="2000" b="1" dirty="0"/>
              <a:t>denial</a:t>
            </a:r>
            <a:r>
              <a:rPr lang="en-US" sz="2000" dirty="0"/>
              <a:t>)</a:t>
            </a:r>
          </a:p>
          <a:p>
            <a:pPr marL="457200" indent="-457200" eaLnBrk="0" hangingPunct="0">
              <a:lnSpc>
                <a:spcPct val="90000"/>
              </a:lnSpc>
              <a:buFontTx/>
              <a:buChar char="•"/>
            </a:pPr>
            <a:r>
              <a:rPr lang="en-US" sz="2000" dirty="0"/>
              <a:t>We insist on our good </a:t>
            </a:r>
            <a:r>
              <a:rPr lang="en-US" sz="2000" dirty="0" smtClean="0"/>
              <a:t>faith, spinning the ethical dimension </a:t>
            </a:r>
            <a:r>
              <a:rPr lang="en-US" sz="2000" dirty="0"/>
              <a:t>(</a:t>
            </a:r>
            <a:r>
              <a:rPr lang="en-US" sz="2000" b="1" dirty="0"/>
              <a:t>justification</a:t>
            </a:r>
            <a:r>
              <a:rPr lang="en-US" sz="2000" dirty="0"/>
              <a:t>)</a:t>
            </a:r>
          </a:p>
          <a:p>
            <a:pPr marL="457200" indent="-457200" eaLnBrk="0" hangingPunct="0">
              <a:lnSpc>
                <a:spcPct val="90000"/>
              </a:lnSpc>
              <a:buFontTx/>
              <a:buChar char="•"/>
            </a:pPr>
            <a:r>
              <a:rPr lang="en-US" sz="2000" dirty="0"/>
              <a:t>We have no choice and tend to blame others (</a:t>
            </a:r>
            <a:r>
              <a:rPr lang="en-US" sz="2000" b="1" dirty="0"/>
              <a:t>externalization</a:t>
            </a:r>
            <a:r>
              <a:rPr lang="en-US" sz="2000" dirty="0"/>
              <a:t>)</a:t>
            </a:r>
          </a:p>
          <a:p>
            <a:pPr marL="457200" indent="-457200" eaLnBrk="0" hangingPunct="0">
              <a:lnSpc>
                <a:spcPct val="90000"/>
              </a:lnSpc>
              <a:buFontTx/>
              <a:buChar char="•"/>
            </a:pPr>
            <a:endParaRPr lang="en-US" sz="2000" dirty="0"/>
          </a:p>
          <a:p>
            <a:pPr marL="457200" indent="-457200" eaLnBrk="0" hangingPunct="0">
              <a:lnSpc>
                <a:spcPct val="90000"/>
              </a:lnSpc>
            </a:pPr>
            <a:r>
              <a:rPr lang="en-US" sz="2000" i="1" dirty="0"/>
              <a:t>We face the ethical risks. In the worst case, we lose on both ethics and interest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4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9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94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294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294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29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3" grpId="0" animBg="1"/>
      <p:bldP spid="25294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7544" y="260648"/>
            <a:ext cx="7769225" cy="1414463"/>
          </a:xfrm>
        </p:spPr>
        <p:txBody>
          <a:bodyPr lIns="92160" tIns="46080" rIns="92160" bIns="4608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Four quick “tests” </a:t>
            </a:r>
          </a:p>
        </p:txBody>
      </p:sp>
      <p:sp>
        <p:nvSpPr>
          <p:cNvPr id="400387" name="Rectangle 3"/>
          <p:cNvSpPr>
            <a:spLocks noGrp="1" noChangeArrowheads="1"/>
          </p:cNvSpPr>
          <p:nvPr>
            <p:ph type="body" idx="1"/>
          </p:nvPr>
        </p:nvSpPr>
        <p:spPr>
          <a:xfrm>
            <a:off x="93663" y="1709738"/>
            <a:ext cx="8964612" cy="4819650"/>
          </a:xfrm>
        </p:spPr>
        <p:txBody>
          <a:bodyPr lIns="92160" tIns="46080" rIns="92160" bIns="46080"/>
          <a:lstStyle/>
          <a:p>
            <a:pPr marL="333375" indent="-333375" defTabSz="449263">
              <a:lnSpc>
                <a:spcPct val="90000"/>
              </a:lnSpc>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b="0" u="sng" dirty="0" smtClean="0"/>
              <a:t>1. The “Sleeping test” :</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dirty="0" smtClean="0"/>
              <a:t>“if I do this, can I sleep well at night</a:t>
            </a:r>
            <a:r>
              <a:rPr lang="en-GB" sz="2000" dirty="0" smtClean="0"/>
              <a:t>?</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GB" sz="2000" dirty="0" smtClean="0"/>
          </a:p>
          <a:p>
            <a:pPr marL="333375" indent="-333375" defTabSz="449263">
              <a:lnSpc>
                <a:spcPct val="90000"/>
              </a:lnSpc>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b="0" u="sng" dirty="0" smtClean="0"/>
              <a:t>2. The “Newspaper Test”:</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dirty="0" smtClean="0"/>
              <a:t>“If it wouldn't look right on the front page of your daily newspaper, it probably isn't quite right</a:t>
            </a:r>
            <a:r>
              <a:rPr lang="en-GB" sz="2000" dirty="0" smtClean="0"/>
              <a:t>”</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GB" sz="2000" dirty="0" smtClean="0"/>
          </a:p>
          <a:p>
            <a:pPr marL="333375" indent="-333375" defTabSz="449263">
              <a:lnSpc>
                <a:spcPct val="90000"/>
              </a:lnSpc>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b="0" u="sng" dirty="0" smtClean="0"/>
              <a:t>3. The “Mirror test” :</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dirty="0" smtClean="0"/>
              <a:t>“If I do this, can I feel comfortable with myself when facing my mirror</a:t>
            </a:r>
            <a:r>
              <a:rPr lang="en-GB" sz="2000" dirty="0" smtClean="0"/>
              <a:t>?”</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GB" sz="2000" dirty="0" smtClean="0"/>
          </a:p>
          <a:p>
            <a:pPr marL="333375" indent="-333375" defTabSz="449263">
              <a:lnSpc>
                <a:spcPct val="90000"/>
              </a:lnSpc>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b="0" u="sng" dirty="0" smtClean="0"/>
              <a:t>4. The “Teenager test” :</a:t>
            </a:r>
          </a:p>
          <a:p>
            <a:pPr marL="733425" lvl="1" indent="-276225" defTabSz="449263">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sz="2000" dirty="0" smtClean="0"/>
              <a:t>“If I do this, would I mind telling my 16 years old son about it?”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Effect transition="in" filter="wipe(left)">
                                      <p:cBhvr>
                                        <p:cTn id="7" dur="500"/>
                                        <p:tgtEl>
                                          <p:spTgt spid="400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0387">
                                            <p:txEl>
                                              <p:pRg st="1" end="1"/>
                                            </p:txEl>
                                          </p:spTgt>
                                        </p:tgtEl>
                                        <p:attrNameLst>
                                          <p:attrName>style.visibility</p:attrName>
                                        </p:attrNameLst>
                                      </p:cBhvr>
                                      <p:to>
                                        <p:strVal val="visible"/>
                                      </p:to>
                                    </p:set>
                                    <p:animEffect transition="in" filter="wipe(left)">
                                      <p:cBhvr>
                                        <p:cTn id="12" dur="500"/>
                                        <p:tgtEl>
                                          <p:spTgt spid="400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0387">
                                            <p:txEl>
                                              <p:pRg st="3" end="3"/>
                                            </p:txEl>
                                          </p:spTgt>
                                        </p:tgtEl>
                                        <p:attrNameLst>
                                          <p:attrName>style.visibility</p:attrName>
                                        </p:attrNameLst>
                                      </p:cBhvr>
                                      <p:to>
                                        <p:strVal val="visible"/>
                                      </p:to>
                                    </p:set>
                                    <p:animEffect transition="in" filter="wipe(left)">
                                      <p:cBhvr>
                                        <p:cTn id="17" dur="500"/>
                                        <p:tgtEl>
                                          <p:spTgt spid="400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0387">
                                            <p:txEl>
                                              <p:pRg st="4" end="4"/>
                                            </p:txEl>
                                          </p:spTgt>
                                        </p:tgtEl>
                                        <p:attrNameLst>
                                          <p:attrName>style.visibility</p:attrName>
                                        </p:attrNameLst>
                                      </p:cBhvr>
                                      <p:to>
                                        <p:strVal val="visible"/>
                                      </p:to>
                                    </p:set>
                                    <p:animEffect transition="in" filter="wipe(left)">
                                      <p:cBhvr>
                                        <p:cTn id="22" dur="500"/>
                                        <p:tgtEl>
                                          <p:spTgt spid="400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0387">
                                            <p:txEl>
                                              <p:pRg st="6" end="6"/>
                                            </p:txEl>
                                          </p:spTgt>
                                        </p:tgtEl>
                                        <p:attrNameLst>
                                          <p:attrName>style.visibility</p:attrName>
                                        </p:attrNameLst>
                                      </p:cBhvr>
                                      <p:to>
                                        <p:strVal val="visible"/>
                                      </p:to>
                                    </p:set>
                                    <p:animEffect transition="in" filter="wipe(left)">
                                      <p:cBhvr>
                                        <p:cTn id="27" dur="500"/>
                                        <p:tgtEl>
                                          <p:spTgt spid="400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0387">
                                            <p:txEl>
                                              <p:pRg st="7" end="7"/>
                                            </p:txEl>
                                          </p:spTgt>
                                        </p:tgtEl>
                                        <p:attrNameLst>
                                          <p:attrName>style.visibility</p:attrName>
                                        </p:attrNameLst>
                                      </p:cBhvr>
                                      <p:to>
                                        <p:strVal val="visible"/>
                                      </p:to>
                                    </p:set>
                                    <p:animEffect transition="in" filter="wipe(left)">
                                      <p:cBhvr>
                                        <p:cTn id="32" dur="500"/>
                                        <p:tgtEl>
                                          <p:spTgt spid="4003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0387">
                                            <p:txEl>
                                              <p:pRg st="9" end="9"/>
                                            </p:txEl>
                                          </p:spTgt>
                                        </p:tgtEl>
                                        <p:attrNameLst>
                                          <p:attrName>style.visibility</p:attrName>
                                        </p:attrNameLst>
                                      </p:cBhvr>
                                      <p:to>
                                        <p:strVal val="visible"/>
                                      </p:to>
                                    </p:set>
                                    <p:animEffect transition="in" filter="wipe(left)">
                                      <p:cBhvr>
                                        <p:cTn id="37" dur="500"/>
                                        <p:tgtEl>
                                          <p:spTgt spid="40038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0387">
                                            <p:txEl>
                                              <p:pRg st="10" end="10"/>
                                            </p:txEl>
                                          </p:spTgt>
                                        </p:tgtEl>
                                        <p:attrNameLst>
                                          <p:attrName>style.visibility</p:attrName>
                                        </p:attrNameLst>
                                      </p:cBhvr>
                                      <p:to>
                                        <p:strVal val="visible"/>
                                      </p:to>
                                    </p:set>
                                    <p:animEffect transition="in" filter="wipe(left)">
                                      <p:cBhvr>
                                        <p:cTn id="42" dur="500"/>
                                        <p:tgtEl>
                                          <p:spTgt spid="400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0"/>
            <a:ext cx="8080375" cy="838200"/>
          </a:xfrm>
        </p:spPr>
        <p:txBody>
          <a:bodyPr lIns="90000" tIns="46800" rIns="90000" bIns="46800" anchor="b"/>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smtClean="0"/>
              <a:t>Why resisting?</a:t>
            </a:r>
          </a:p>
        </p:txBody>
      </p:sp>
      <p:sp>
        <p:nvSpPr>
          <p:cNvPr id="3076" name="AutoShape 3"/>
          <p:cNvSpPr>
            <a:spLocks noChangeArrowheads="1"/>
          </p:cNvSpPr>
          <p:nvPr/>
        </p:nvSpPr>
        <p:spPr bwMode="auto">
          <a:xfrm>
            <a:off x="7126288" y="1268413"/>
            <a:ext cx="685800" cy="762000"/>
          </a:xfrm>
          <a:prstGeom prst="upArrow">
            <a:avLst>
              <a:gd name="adj1" fmla="val 50000"/>
              <a:gd name="adj2" fmla="val 27778"/>
            </a:avLst>
          </a:prstGeom>
          <a:solidFill>
            <a:srgbClr val="336600"/>
          </a:solidFill>
          <a:ln w="9525">
            <a:solidFill>
              <a:schemeClr val="tx1"/>
            </a:solidFill>
            <a:miter lim="800000"/>
            <a:headEnd/>
            <a:tailEnd/>
          </a:ln>
        </p:spPr>
        <p:txBody>
          <a:bodyPr wrap="none" anchor="ctr"/>
          <a:lstStyle/>
          <a:p>
            <a:endParaRPr lang="es-ES_tradnl"/>
          </a:p>
        </p:txBody>
      </p:sp>
      <p:sp>
        <p:nvSpPr>
          <p:cNvPr id="3077" name="Text Box 4"/>
          <p:cNvSpPr txBox="1">
            <a:spLocks noChangeArrowheads="1"/>
          </p:cNvSpPr>
          <p:nvPr/>
        </p:nvSpPr>
        <p:spPr bwMode="auto">
          <a:xfrm>
            <a:off x="5281613" y="1338263"/>
            <a:ext cx="1695450" cy="701675"/>
          </a:xfrm>
          <a:prstGeom prst="rect">
            <a:avLst/>
          </a:prstGeom>
          <a:noFill/>
          <a:ln w="9525">
            <a:noFill/>
            <a:miter lim="800000"/>
            <a:headEnd/>
            <a:tailEnd/>
          </a:ln>
        </p:spPr>
        <p:txBody>
          <a:bodyPr wrap="none">
            <a:spAutoFit/>
          </a:bodyPr>
          <a:lstStyle/>
          <a:p>
            <a:pPr algn="ctr" eaLnBrk="0" hangingPunct="0"/>
            <a:r>
              <a:rPr lang="en-US" sz="2000"/>
              <a:t>A “good” </a:t>
            </a:r>
            <a:br>
              <a:rPr lang="en-US" sz="2000"/>
            </a:br>
            <a:r>
              <a:rPr lang="en-US" sz="2000"/>
              <a:t>consequence</a:t>
            </a:r>
          </a:p>
        </p:txBody>
      </p:sp>
      <p:sp>
        <p:nvSpPr>
          <p:cNvPr id="3078" name="AutoShape 5"/>
          <p:cNvSpPr>
            <a:spLocks noChangeArrowheads="1"/>
          </p:cNvSpPr>
          <p:nvPr/>
        </p:nvSpPr>
        <p:spPr bwMode="auto">
          <a:xfrm flipV="1">
            <a:off x="7092950" y="3141663"/>
            <a:ext cx="685800" cy="762000"/>
          </a:xfrm>
          <a:prstGeom prst="upArrow">
            <a:avLst>
              <a:gd name="adj1" fmla="val 50000"/>
              <a:gd name="adj2" fmla="val 27778"/>
            </a:avLst>
          </a:prstGeom>
          <a:solidFill>
            <a:srgbClr val="336600"/>
          </a:solidFill>
          <a:ln w="9525">
            <a:solidFill>
              <a:schemeClr val="tx1"/>
            </a:solidFill>
            <a:miter lim="800000"/>
            <a:headEnd/>
            <a:tailEnd/>
          </a:ln>
        </p:spPr>
        <p:txBody>
          <a:bodyPr wrap="none" anchor="ctr"/>
          <a:lstStyle/>
          <a:p>
            <a:endParaRPr lang="es-ES_tradnl"/>
          </a:p>
        </p:txBody>
      </p:sp>
      <p:sp>
        <p:nvSpPr>
          <p:cNvPr id="3079" name="Text Box 6"/>
          <p:cNvSpPr txBox="1">
            <a:spLocks noChangeArrowheads="1"/>
          </p:cNvSpPr>
          <p:nvPr/>
        </p:nvSpPr>
        <p:spPr bwMode="auto">
          <a:xfrm>
            <a:off x="5354638" y="3138488"/>
            <a:ext cx="1695450" cy="701675"/>
          </a:xfrm>
          <a:prstGeom prst="rect">
            <a:avLst/>
          </a:prstGeom>
          <a:noFill/>
          <a:ln w="9525">
            <a:noFill/>
            <a:miter lim="800000"/>
            <a:headEnd/>
            <a:tailEnd/>
          </a:ln>
        </p:spPr>
        <p:txBody>
          <a:bodyPr wrap="none">
            <a:spAutoFit/>
          </a:bodyPr>
          <a:lstStyle/>
          <a:p>
            <a:pPr algn="ctr" eaLnBrk="0" hangingPunct="0"/>
            <a:r>
              <a:rPr lang="en-US" sz="2000"/>
              <a:t>A “bad” </a:t>
            </a:r>
            <a:br>
              <a:rPr lang="en-US" sz="2000"/>
            </a:br>
            <a:r>
              <a:rPr lang="en-US" sz="2000"/>
              <a:t>consequence</a:t>
            </a:r>
          </a:p>
        </p:txBody>
      </p:sp>
      <p:graphicFrame>
        <p:nvGraphicFramePr>
          <p:cNvPr id="3074" name="Object 7"/>
          <p:cNvGraphicFramePr>
            <a:graphicFrameLocks noChangeAspect="1"/>
          </p:cNvGraphicFramePr>
          <p:nvPr/>
        </p:nvGraphicFramePr>
        <p:xfrm>
          <a:off x="1108075" y="1997075"/>
          <a:ext cx="781050" cy="1616075"/>
        </p:xfrm>
        <a:graphic>
          <a:graphicData uri="http://schemas.openxmlformats.org/presentationml/2006/ole">
            <p:oleObj spid="_x0000_s44034" name="Clip" r:id="rId4" imgW="1857600" imgH="3995640" progId="MS_ClipArt_Gallery.2">
              <p:embed/>
            </p:oleObj>
          </a:graphicData>
        </a:graphic>
      </p:graphicFrame>
      <p:grpSp>
        <p:nvGrpSpPr>
          <p:cNvPr id="2" name="Group 8"/>
          <p:cNvGrpSpPr>
            <a:grpSpLocks/>
          </p:cNvGrpSpPr>
          <p:nvPr/>
        </p:nvGrpSpPr>
        <p:grpSpPr bwMode="auto">
          <a:xfrm>
            <a:off x="1908175" y="1701800"/>
            <a:ext cx="3348038" cy="914400"/>
            <a:chOff x="2762" y="1817"/>
            <a:chExt cx="341" cy="358"/>
          </a:xfrm>
        </p:grpSpPr>
        <p:sp>
          <p:nvSpPr>
            <p:cNvPr id="3093" name="Freeform 9"/>
            <p:cNvSpPr>
              <a:spLocks/>
            </p:cNvSpPr>
            <p:nvPr/>
          </p:nvSpPr>
          <p:spPr bwMode="auto">
            <a:xfrm>
              <a:off x="2762" y="1842"/>
              <a:ext cx="279" cy="333"/>
            </a:xfrm>
            <a:custGeom>
              <a:avLst/>
              <a:gdLst>
                <a:gd name="T0" fmla="*/ 0 w 558"/>
                <a:gd name="T1" fmla="*/ 83 h 666"/>
                <a:gd name="T2" fmla="*/ 7 w 558"/>
                <a:gd name="T3" fmla="*/ 83 h 666"/>
                <a:gd name="T4" fmla="*/ 12 w 558"/>
                <a:gd name="T5" fmla="*/ 81 h 666"/>
                <a:gd name="T6" fmla="*/ 20 w 558"/>
                <a:gd name="T7" fmla="*/ 78 h 666"/>
                <a:gd name="T8" fmla="*/ 24 w 558"/>
                <a:gd name="T9" fmla="*/ 75 h 666"/>
                <a:gd name="T10" fmla="*/ 30 w 558"/>
                <a:gd name="T11" fmla="*/ 70 h 666"/>
                <a:gd name="T12" fmla="*/ 36 w 558"/>
                <a:gd name="T13" fmla="*/ 63 h 666"/>
                <a:gd name="T14" fmla="*/ 38 w 558"/>
                <a:gd name="T15" fmla="*/ 59 h 666"/>
                <a:gd name="T16" fmla="*/ 42 w 558"/>
                <a:gd name="T17" fmla="*/ 51 h 666"/>
                <a:gd name="T18" fmla="*/ 43 w 558"/>
                <a:gd name="T19" fmla="*/ 47 h 666"/>
                <a:gd name="T20" fmla="*/ 44 w 558"/>
                <a:gd name="T21" fmla="*/ 40 h 666"/>
                <a:gd name="T22" fmla="*/ 44 w 558"/>
                <a:gd name="T23" fmla="*/ 34 h 666"/>
                <a:gd name="T24" fmla="*/ 44 w 558"/>
                <a:gd name="T25" fmla="*/ 35 h 666"/>
                <a:gd name="T26" fmla="*/ 46 w 558"/>
                <a:gd name="T27" fmla="*/ 28 h 666"/>
                <a:gd name="T28" fmla="*/ 48 w 558"/>
                <a:gd name="T29" fmla="*/ 23 h 666"/>
                <a:gd name="T30" fmla="*/ 51 w 558"/>
                <a:gd name="T31" fmla="*/ 18 h 666"/>
                <a:gd name="T32" fmla="*/ 51 w 558"/>
                <a:gd name="T33" fmla="*/ 19 h 666"/>
                <a:gd name="T34" fmla="*/ 55 w 558"/>
                <a:gd name="T35" fmla="*/ 13 h 666"/>
                <a:gd name="T36" fmla="*/ 62 w 558"/>
                <a:gd name="T37" fmla="*/ 7 h 666"/>
                <a:gd name="T38" fmla="*/ 63 w 558"/>
                <a:gd name="T39" fmla="*/ 5 h 666"/>
                <a:gd name="T40" fmla="*/ 67 w 558"/>
                <a:gd name="T41" fmla="*/ 5 h 666"/>
                <a:gd name="T42" fmla="*/ 69 w 558"/>
                <a:gd name="T43" fmla="*/ 0 h 666"/>
                <a:gd name="T44" fmla="*/ 62 w 558"/>
                <a:gd name="T45" fmla="*/ 3 h 666"/>
                <a:gd name="T46" fmla="*/ 59 w 558"/>
                <a:gd name="T47" fmla="*/ 5 h 666"/>
                <a:gd name="T48" fmla="*/ 52 w 558"/>
                <a:gd name="T49" fmla="*/ 11 h 666"/>
                <a:gd name="T50" fmla="*/ 49 w 558"/>
                <a:gd name="T51" fmla="*/ 16 h 666"/>
                <a:gd name="T52" fmla="*/ 46 w 558"/>
                <a:gd name="T53" fmla="*/ 20 h 666"/>
                <a:gd name="T54" fmla="*/ 44 w 558"/>
                <a:gd name="T55" fmla="*/ 24 h 666"/>
                <a:gd name="T56" fmla="*/ 42 w 558"/>
                <a:gd name="T57" fmla="*/ 30 h 666"/>
                <a:gd name="T58" fmla="*/ 41 w 558"/>
                <a:gd name="T59" fmla="*/ 34 h 666"/>
                <a:gd name="T60" fmla="*/ 40 w 558"/>
                <a:gd name="T61" fmla="*/ 37 h 666"/>
                <a:gd name="T62" fmla="*/ 40 w 558"/>
                <a:gd name="T63" fmla="*/ 43 h 666"/>
                <a:gd name="T64" fmla="*/ 41 w 558"/>
                <a:gd name="T65" fmla="*/ 47 h 666"/>
                <a:gd name="T66" fmla="*/ 38 w 558"/>
                <a:gd name="T67" fmla="*/ 50 h 666"/>
                <a:gd name="T68" fmla="*/ 35 w 558"/>
                <a:gd name="T69" fmla="*/ 57 h 666"/>
                <a:gd name="T70" fmla="*/ 35 w 558"/>
                <a:gd name="T71" fmla="*/ 62 h 666"/>
                <a:gd name="T72" fmla="*/ 30 w 558"/>
                <a:gd name="T73" fmla="*/ 63 h 666"/>
                <a:gd name="T74" fmla="*/ 24 w 558"/>
                <a:gd name="T75" fmla="*/ 70 h 666"/>
                <a:gd name="T76" fmla="*/ 22 w 558"/>
                <a:gd name="T77" fmla="*/ 74 h 666"/>
                <a:gd name="T78" fmla="*/ 18 w 558"/>
                <a:gd name="T79" fmla="*/ 75 h 666"/>
                <a:gd name="T80" fmla="*/ 11 w 558"/>
                <a:gd name="T81" fmla="*/ 78 h 666"/>
                <a:gd name="T82" fmla="*/ 7 w 558"/>
                <a:gd name="T83" fmla="*/ 81 h 666"/>
                <a:gd name="T84" fmla="*/ 4 w 558"/>
                <a:gd name="T85" fmla="*/ 80 h 6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8"/>
                <a:gd name="T130" fmla="*/ 0 h 666"/>
                <a:gd name="T131" fmla="*/ 558 w 558"/>
                <a:gd name="T132" fmla="*/ 666 h 6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8" h="666">
                  <a:moveTo>
                    <a:pt x="0" y="636"/>
                  </a:moveTo>
                  <a:lnTo>
                    <a:pt x="0" y="666"/>
                  </a:lnTo>
                  <a:lnTo>
                    <a:pt x="32" y="663"/>
                  </a:lnTo>
                  <a:lnTo>
                    <a:pt x="63" y="658"/>
                  </a:lnTo>
                  <a:lnTo>
                    <a:pt x="69" y="657"/>
                  </a:lnTo>
                  <a:lnTo>
                    <a:pt x="100" y="648"/>
                  </a:lnTo>
                  <a:lnTo>
                    <a:pt x="130" y="636"/>
                  </a:lnTo>
                  <a:lnTo>
                    <a:pt x="160" y="621"/>
                  </a:lnTo>
                  <a:lnTo>
                    <a:pt x="188" y="603"/>
                  </a:lnTo>
                  <a:lnTo>
                    <a:pt x="193" y="600"/>
                  </a:lnTo>
                  <a:lnTo>
                    <a:pt x="219" y="579"/>
                  </a:lnTo>
                  <a:lnTo>
                    <a:pt x="244" y="557"/>
                  </a:lnTo>
                  <a:lnTo>
                    <a:pt x="268" y="532"/>
                  </a:lnTo>
                  <a:lnTo>
                    <a:pt x="289" y="506"/>
                  </a:lnTo>
                  <a:lnTo>
                    <a:pt x="291" y="501"/>
                  </a:lnTo>
                  <a:lnTo>
                    <a:pt x="310" y="474"/>
                  </a:lnTo>
                  <a:lnTo>
                    <a:pt x="325" y="445"/>
                  </a:lnTo>
                  <a:lnTo>
                    <a:pt x="337" y="415"/>
                  </a:lnTo>
                  <a:lnTo>
                    <a:pt x="347" y="384"/>
                  </a:lnTo>
                  <a:lnTo>
                    <a:pt x="348" y="378"/>
                  </a:lnTo>
                  <a:lnTo>
                    <a:pt x="353" y="347"/>
                  </a:lnTo>
                  <a:lnTo>
                    <a:pt x="356" y="316"/>
                  </a:lnTo>
                  <a:lnTo>
                    <a:pt x="357" y="293"/>
                  </a:lnTo>
                  <a:lnTo>
                    <a:pt x="359" y="270"/>
                  </a:lnTo>
                  <a:lnTo>
                    <a:pt x="344" y="270"/>
                  </a:lnTo>
                  <a:lnTo>
                    <a:pt x="358" y="275"/>
                  </a:lnTo>
                  <a:lnTo>
                    <a:pt x="364" y="253"/>
                  </a:lnTo>
                  <a:lnTo>
                    <a:pt x="370" y="229"/>
                  </a:lnTo>
                  <a:lnTo>
                    <a:pt x="379" y="207"/>
                  </a:lnTo>
                  <a:lnTo>
                    <a:pt x="390" y="186"/>
                  </a:lnTo>
                  <a:lnTo>
                    <a:pt x="401" y="165"/>
                  </a:lnTo>
                  <a:lnTo>
                    <a:pt x="415" y="144"/>
                  </a:lnTo>
                  <a:lnTo>
                    <a:pt x="401" y="139"/>
                  </a:lnTo>
                  <a:lnTo>
                    <a:pt x="413" y="149"/>
                  </a:lnTo>
                  <a:lnTo>
                    <a:pt x="428" y="130"/>
                  </a:lnTo>
                  <a:lnTo>
                    <a:pt x="444" y="111"/>
                  </a:lnTo>
                  <a:lnTo>
                    <a:pt x="480" y="77"/>
                  </a:lnTo>
                  <a:lnTo>
                    <a:pt x="499" y="61"/>
                  </a:lnTo>
                  <a:lnTo>
                    <a:pt x="519" y="47"/>
                  </a:lnTo>
                  <a:lnTo>
                    <a:pt x="508" y="36"/>
                  </a:lnTo>
                  <a:lnTo>
                    <a:pt x="514" y="50"/>
                  </a:lnTo>
                  <a:lnTo>
                    <a:pt x="535" y="37"/>
                  </a:lnTo>
                  <a:lnTo>
                    <a:pt x="558" y="26"/>
                  </a:lnTo>
                  <a:lnTo>
                    <a:pt x="545" y="0"/>
                  </a:lnTo>
                  <a:lnTo>
                    <a:pt x="524" y="10"/>
                  </a:lnTo>
                  <a:lnTo>
                    <a:pt x="503" y="23"/>
                  </a:lnTo>
                  <a:lnTo>
                    <a:pt x="498" y="26"/>
                  </a:lnTo>
                  <a:lnTo>
                    <a:pt x="478" y="40"/>
                  </a:lnTo>
                  <a:lnTo>
                    <a:pt x="459" y="56"/>
                  </a:lnTo>
                  <a:lnTo>
                    <a:pt x="423" y="89"/>
                  </a:lnTo>
                  <a:lnTo>
                    <a:pt x="406" y="109"/>
                  </a:lnTo>
                  <a:lnTo>
                    <a:pt x="392" y="128"/>
                  </a:lnTo>
                  <a:lnTo>
                    <a:pt x="388" y="133"/>
                  </a:lnTo>
                  <a:lnTo>
                    <a:pt x="374" y="154"/>
                  </a:lnTo>
                  <a:lnTo>
                    <a:pt x="363" y="175"/>
                  </a:lnTo>
                  <a:lnTo>
                    <a:pt x="352" y="196"/>
                  </a:lnTo>
                  <a:lnTo>
                    <a:pt x="343" y="218"/>
                  </a:lnTo>
                  <a:lnTo>
                    <a:pt x="337" y="242"/>
                  </a:lnTo>
                  <a:lnTo>
                    <a:pt x="331" y="264"/>
                  </a:lnTo>
                  <a:lnTo>
                    <a:pt x="330" y="270"/>
                  </a:lnTo>
                  <a:lnTo>
                    <a:pt x="327" y="293"/>
                  </a:lnTo>
                  <a:lnTo>
                    <a:pt x="326" y="316"/>
                  </a:lnTo>
                  <a:lnTo>
                    <a:pt x="323" y="347"/>
                  </a:lnTo>
                  <a:lnTo>
                    <a:pt x="318" y="378"/>
                  </a:lnTo>
                  <a:lnTo>
                    <a:pt x="333" y="378"/>
                  </a:lnTo>
                  <a:lnTo>
                    <a:pt x="320" y="373"/>
                  </a:lnTo>
                  <a:lnTo>
                    <a:pt x="310" y="404"/>
                  </a:lnTo>
                  <a:lnTo>
                    <a:pt x="297" y="434"/>
                  </a:lnTo>
                  <a:lnTo>
                    <a:pt x="282" y="462"/>
                  </a:lnTo>
                  <a:lnTo>
                    <a:pt x="264" y="490"/>
                  </a:lnTo>
                  <a:lnTo>
                    <a:pt x="277" y="496"/>
                  </a:lnTo>
                  <a:lnTo>
                    <a:pt x="268" y="485"/>
                  </a:lnTo>
                  <a:lnTo>
                    <a:pt x="246" y="511"/>
                  </a:lnTo>
                  <a:lnTo>
                    <a:pt x="223" y="536"/>
                  </a:lnTo>
                  <a:lnTo>
                    <a:pt x="198" y="558"/>
                  </a:lnTo>
                  <a:lnTo>
                    <a:pt x="172" y="579"/>
                  </a:lnTo>
                  <a:lnTo>
                    <a:pt x="182" y="589"/>
                  </a:lnTo>
                  <a:lnTo>
                    <a:pt x="177" y="575"/>
                  </a:lnTo>
                  <a:lnTo>
                    <a:pt x="148" y="594"/>
                  </a:lnTo>
                  <a:lnTo>
                    <a:pt x="119" y="609"/>
                  </a:lnTo>
                  <a:lnTo>
                    <a:pt x="89" y="621"/>
                  </a:lnTo>
                  <a:lnTo>
                    <a:pt x="58" y="630"/>
                  </a:lnTo>
                  <a:lnTo>
                    <a:pt x="63" y="643"/>
                  </a:lnTo>
                  <a:lnTo>
                    <a:pt x="63" y="629"/>
                  </a:lnTo>
                  <a:lnTo>
                    <a:pt x="32" y="634"/>
                  </a:lnTo>
                  <a:lnTo>
                    <a:pt x="0" y="636"/>
                  </a:lnTo>
                  <a:close/>
                </a:path>
              </a:pathLst>
            </a:custGeom>
            <a:solidFill>
              <a:schemeClr val="bg1"/>
            </a:solidFill>
            <a:ln w="28575">
              <a:solidFill>
                <a:schemeClr val="tx1"/>
              </a:solidFill>
              <a:round/>
              <a:headEnd/>
              <a:tailEnd/>
            </a:ln>
          </p:spPr>
          <p:txBody>
            <a:bodyPr/>
            <a:lstStyle/>
            <a:p>
              <a:endParaRPr lang="es-ES_tradnl"/>
            </a:p>
          </p:txBody>
        </p:sp>
        <p:sp>
          <p:nvSpPr>
            <p:cNvPr id="3094" name="Freeform 10"/>
            <p:cNvSpPr>
              <a:spLocks/>
            </p:cNvSpPr>
            <p:nvPr/>
          </p:nvSpPr>
          <p:spPr bwMode="auto">
            <a:xfrm>
              <a:off x="3031" y="1817"/>
              <a:ext cx="72" cy="65"/>
            </a:xfrm>
            <a:custGeom>
              <a:avLst/>
              <a:gdLst>
                <a:gd name="T0" fmla="*/ 3 w 144"/>
                <a:gd name="T1" fmla="*/ 16 h 131"/>
                <a:gd name="T2" fmla="*/ 18 w 144"/>
                <a:gd name="T3" fmla="*/ 4 h 131"/>
                <a:gd name="T4" fmla="*/ 0 w 144"/>
                <a:gd name="T5" fmla="*/ 0 h 131"/>
                <a:gd name="T6" fmla="*/ 3 w 144"/>
                <a:gd name="T7" fmla="*/ 16 h 131"/>
                <a:gd name="T8" fmla="*/ 0 60000 65536"/>
                <a:gd name="T9" fmla="*/ 0 60000 65536"/>
                <a:gd name="T10" fmla="*/ 0 60000 65536"/>
                <a:gd name="T11" fmla="*/ 0 60000 65536"/>
                <a:gd name="T12" fmla="*/ 0 w 144"/>
                <a:gd name="T13" fmla="*/ 0 h 131"/>
                <a:gd name="T14" fmla="*/ 144 w 144"/>
                <a:gd name="T15" fmla="*/ 131 h 131"/>
              </a:gdLst>
              <a:ahLst/>
              <a:cxnLst>
                <a:cxn ang="T8">
                  <a:pos x="T0" y="T1"/>
                </a:cxn>
                <a:cxn ang="T9">
                  <a:pos x="T2" y="T3"/>
                </a:cxn>
                <a:cxn ang="T10">
                  <a:pos x="T4" y="T5"/>
                </a:cxn>
                <a:cxn ang="T11">
                  <a:pos x="T6" y="T7"/>
                </a:cxn>
              </a:cxnLst>
              <a:rect l="T12" t="T13" r="T14" b="T15"/>
              <a:pathLst>
                <a:path w="144" h="131">
                  <a:moveTo>
                    <a:pt x="31" y="131"/>
                  </a:moveTo>
                  <a:lnTo>
                    <a:pt x="144" y="34"/>
                  </a:lnTo>
                  <a:lnTo>
                    <a:pt x="0" y="0"/>
                  </a:lnTo>
                  <a:lnTo>
                    <a:pt x="31" y="131"/>
                  </a:lnTo>
                  <a:close/>
                </a:path>
              </a:pathLst>
            </a:custGeom>
            <a:solidFill>
              <a:schemeClr val="bg1"/>
            </a:solidFill>
            <a:ln w="28575">
              <a:solidFill>
                <a:schemeClr val="tx1"/>
              </a:solidFill>
              <a:round/>
              <a:headEnd/>
              <a:tailEnd/>
            </a:ln>
          </p:spPr>
          <p:txBody>
            <a:bodyPr/>
            <a:lstStyle/>
            <a:p>
              <a:endParaRPr lang="es-ES_tradnl"/>
            </a:p>
          </p:txBody>
        </p:sp>
      </p:grpSp>
      <p:sp>
        <p:nvSpPr>
          <p:cNvPr id="3081" name="Freeform 11"/>
          <p:cNvSpPr>
            <a:spLocks/>
          </p:cNvSpPr>
          <p:nvPr/>
        </p:nvSpPr>
        <p:spPr bwMode="auto">
          <a:xfrm>
            <a:off x="1943100" y="2616200"/>
            <a:ext cx="2709863" cy="830263"/>
          </a:xfrm>
          <a:custGeom>
            <a:avLst/>
            <a:gdLst>
              <a:gd name="T0" fmla="*/ 0 w 611"/>
              <a:gd name="T1" fmla="*/ 2147483647 h 657"/>
              <a:gd name="T2" fmla="*/ 2147483647 w 611"/>
              <a:gd name="T3" fmla="*/ 2147483647 h 657"/>
              <a:gd name="T4" fmla="*/ 2147483647 w 611"/>
              <a:gd name="T5" fmla="*/ 2147483647 h 657"/>
              <a:gd name="T6" fmla="*/ 2147483647 w 611"/>
              <a:gd name="T7" fmla="*/ 2147483647 h 657"/>
              <a:gd name="T8" fmla="*/ 2147483647 w 611"/>
              <a:gd name="T9" fmla="*/ 2147483647 h 657"/>
              <a:gd name="T10" fmla="*/ 2147483647 w 611"/>
              <a:gd name="T11" fmla="*/ 2147483647 h 657"/>
              <a:gd name="T12" fmla="*/ 2147483647 w 611"/>
              <a:gd name="T13" fmla="*/ 2147483647 h 657"/>
              <a:gd name="T14" fmla="*/ 2147483647 w 611"/>
              <a:gd name="T15" fmla="*/ 2147483647 h 657"/>
              <a:gd name="T16" fmla="*/ 2147483647 w 611"/>
              <a:gd name="T17" fmla="*/ 2147483647 h 657"/>
              <a:gd name="T18" fmla="*/ 2147483647 w 611"/>
              <a:gd name="T19" fmla="*/ 2147483647 h 657"/>
              <a:gd name="T20" fmla="*/ 2147483647 w 611"/>
              <a:gd name="T21" fmla="*/ 2147483647 h 657"/>
              <a:gd name="T22" fmla="*/ 2147483647 w 611"/>
              <a:gd name="T23" fmla="*/ 2147483647 h 657"/>
              <a:gd name="T24" fmla="*/ 2147483647 w 611"/>
              <a:gd name="T25" fmla="*/ 2147483647 h 657"/>
              <a:gd name="T26" fmla="*/ 2147483647 w 611"/>
              <a:gd name="T27" fmla="*/ 2147483647 h 657"/>
              <a:gd name="T28" fmla="*/ 2147483647 w 611"/>
              <a:gd name="T29" fmla="*/ 2147483647 h 657"/>
              <a:gd name="T30" fmla="*/ 2147483647 w 611"/>
              <a:gd name="T31" fmla="*/ 2147483647 h 657"/>
              <a:gd name="T32" fmla="*/ 2147483647 w 611"/>
              <a:gd name="T33" fmla="*/ 2147483647 h 657"/>
              <a:gd name="T34" fmla="*/ 2147483647 w 611"/>
              <a:gd name="T35" fmla="*/ 2147483647 h 657"/>
              <a:gd name="T36" fmla="*/ 2147483647 w 611"/>
              <a:gd name="T37" fmla="*/ 2147483647 h 657"/>
              <a:gd name="T38" fmla="*/ 2147483647 w 611"/>
              <a:gd name="T39" fmla="*/ 2147483647 h 657"/>
              <a:gd name="T40" fmla="*/ 2147483647 w 611"/>
              <a:gd name="T41" fmla="*/ 2147483647 h 657"/>
              <a:gd name="T42" fmla="*/ 2147483647 w 611"/>
              <a:gd name="T43" fmla="*/ 2147483647 h 657"/>
              <a:gd name="T44" fmla="*/ 2147483647 w 611"/>
              <a:gd name="T45" fmla="*/ 2147483647 h 657"/>
              <a:gd name="T46" fmla="*/ 2147483647 w 611"/>
              <a:gd name="T47" fmla="*/ 2147483647 h 657"/>
              <a:gd name="T48" fmla="*/ 2147483647 w 611"/>
              <a:gd name="T49" fmla="*/ 2147483647 h 657"/>
              <a:gd name="T50" fmla="*/ 2147483647 w 611"/>
              <a:gd name="T51" fmla="*/ 2147483647 h 657"/>
              <a:gd name="T52" fmla="*/ 2147483647 w 611"/>
              <a:gd name="T53" fmla="*/ 2147483647 h 657"/>
              <a:gd name="T54" fmla="*/ 2147483647 w 611"/>
              <a:gd name="T55" fmla="*/ 2147483647 h 657"/>
              <a:gd name="T56" fmla="*/ 2147483647 w 611"/>
              <a:gd name="T57" fmla="*/ 2147483647 h 657"/>
              <a:gd name="T58" fmla="*/ 2147483647 w 611"/>
              <a:gd name="T59" fmla="*/ 2147483647 h 657"/>
              <a:gd name="T60" fmla="*/ 2147483647 w 611"/>
              <a:gd name="T61" fmla="*/ 2147483647 h 657"/>
              <a:gd name="T62" fmla="*/ 2147483647 w 611"/>
              <a:gd name="T63" fmla="*/ 2147483647 h 657"/>
              <a:gd name="T64" fmla="*/ 2147483647 w 611"/>
              <a:gd name="T65" fmla="*/ 2147483647 h 657"/>
              <a:gd name="T66" fmla="*/ 2147483647 w 611"/>
              <a:gd name="T67" fmla="*/ 2147483647 h 657"/>
              <a:gd name="T68" fmla="*/ 2147483647 w 611"/>
              <a:gd name="T69" fmla="*/ 2147483647 h 657"/>
              <a:gd name="T70" fmla="*/ 2147483647 w 611"/>
              <a:gd name="T71" fmla="*/ 2147483647 h 657"/>
              <a:gd name="T72" fmla="*/ 2147483647 w 611"/>
              <a:gd name="T73" fmla="*/ 2147483647 h 657"/>
              <a:gd name="T74" fmla="*/ 2147483647 w 611"/>
              <a:gd name="T75" fmla="*/ 2147483647 h 657"/>
              <a:gd name="T76" fmla="*/ 2147483647 w 611"/>
              <a:gd name="T77" fmla="*/ 2147483647 h 657"/>
              <a:gd name="T78" fmla="*/ 2147483647 w 611"/>
              <a:gd name="T79" fmla="*/ 2147483647 h 657"/>
              <a:gd name="T80" fmla="*/ 2147483647 w 611"/>
              <a:gd name="T81" fmla="*/ 2147483647 h 657"/>
              <a:gd name="T82" fmla="*/ 2147483647 w 611"/>
              <a:gd name="T83" fmla="*/ 2147483647 h 657"/>
              <a:gd name="T84" fmla="*/ 2147483647 w 611"/>
              <a:gd name="T85" fmla="*/ 2147483647 h 657"/>
              <a:gd name="T86" fmla="*/ 2147483647 w 611"/>
              <a:gd name="T87" fmla="*/ 2147483647 h 657"/>
              <a:gd name="T88" fmla="*/ 2147483647 w 611"/>
              <a:gd name="T89" fmla="*/ 2147483647 h 6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1"/>
              <a:gd name="T136" fmla="*/ 0 h 657"/>
              <a:gd name="T137" fmla="*/ 611 w 611"/>
              <a:gd name="T138" fmla="*/ 657 h 6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1" h="657">
                <a:moveTo>
                  <a:pt x="0" y="0"/>
                </a:moveTo>
                <a:lnTo>
                  <a:pt x="0" y="30"/>
                </a:lnTo>
                <a:lnTo>
                  <a:pt x="19" y="32"/>
                </a:lnTo>
                <a:lnTo>
                  <a:pt x="19" y="17"/>
                </a:lnTo>
                <a:lnTo>
                  <a:pt x="13" y="31"/>
                </a:lnTo>
                <a:lnTo>
                  <a:pt x="33" y="36"/>
                </a:lnTo>
                <a:lnTo>
                  <a:pt x="52" y="45"/>
                </a:lnTo>
                <a:lnTo>
                  <a:pt x="70" y="56"/>
                </a:lnTo>
                <a:lnTo>
                  <a:pt x="75" y="42"/>
                </a:lnTo>
                <a:lnTo>
                  <a:pt x="65" y="53"/>
                </a:lnTo>
                <a:lnTo>
                  <a:pt x="83" y="67"/>
                </a:lnTo>
                <a:lnTo>
                  <a:pt x="100" y="84"/>
                </a:lnTo>
                <a:lnTo>
                  <a:pt x="116" y="104"/>
                </a:lnTo>
                <a:lnTo>
                  <a:pt x="131" y="125"/>
                </a:lnTo>
                <a:lnTo>
                  <a:pt x="142" y="115"/>
                </a:lnTo>
                <a:lnTo>
                  <a:pt x="129" y="120"/>
                </a:lnTo>
                <a:lnTo>
                  <a:pt x="142" y="144"/>
                </a:lnTo>
                <a:lnTo>
                  <a:pt x="155" y="169"/>
                </a:lnTo>
                <a:lnTo>
                  <a:pt x="166" y="196"/>
                </a:lnTo>
                <a:lnTo>
                  <a:pt x="176" y="223"/>
                </a:lnTo>
                <a:lnTo>
                  <a:pt x="183" y="252"/>
                </a:lnTo>
                <a:lnTo>
                  <a:pt x="197" y="245"/>
                </a:lnTo>
                <a:lnTo>
                  <a:pt x="182" y="245"/>
                </a:lnTo>
                <a:lnTo>
                  <a:pt x="187" y="275"/>
                </a:lnTo>
                <a:lnTo>
                  <a:pt x="191" y="305"/>
                </a:lnTo>
                <a:lnTo>
                  <a:pt x="192" y="335"/>
                </a:lnTo>
                <a:lnTo>
                  <a:pt x="194" y="359"/>
                </a:lnTo>
                <a:lnTo>
                  <a:pt x="196" y="366"/>
                </a:lnTo>
                <a:lnTo>
                  <a:pt x="202" y="390"/>
                </a:lnTo>
                <a:lnTo>
                  <a:pt x="212" y="415"/>
                </a:lnTo>
                <a:lnTo>
                  <a:pt x="225" y="439"/>
                </a:lnTo>
                <a:lnTo>
                  <a:pt x="229" y="444"/>
                </a:lnTo>
                <a:lnTo>
                  <a:pt x="245" y="467"/>
                </a:lnTo>
                <a:lnTo>
                  <a:pt x="266" y="491"/>
                </a:lnTo>
                <a:lnTo>
                  <a:pt x="290" y="513"/>
                </a:lnTo>
                <a:lnTo>
                  <a:pt x="316" y="534"/>
                </a:lnTo>
                <a:lnTo>
                  <a:pt x="344" y="554"/>
                </a:lnTo>
                <a:lnTo>
                  <a:pt x="349" y="558"/>
                </a:lnTo>
                <a:lnTo>
                  <a:pt x="380" y="576"/>
                </a:lnTo>
                <a:lnTo>
                  <a:pt x="414" y="594"/>
                </a:lnTo>
                <a:lnTo>
                  <a:pt x="449" y="610"/>
                </a:lnTo>
                <a:lnTo>
                  <a:pt x="486" y="625"/>
                </a:lnTo>
                <a:lnTo>
                  <a:pt x="523" y="637"/>
                </a:lnTo>
                <a:lnTo>
                  <a:pt x="563" y="647"/>
                </a:lnTo>
                <a:lnTo>
                  <a:pt x="569" y="648"/>
                </a:lnTo>
                <a:lnTo>
                  <a:pt x="606" y="657"/>
                </a:lnTo>
                <a:lnTo>
                  <a:pt x="611" y="628"/>
                </a:lnTo>
                <a:lnTo>
                  <a:pt x="569" y="618"/>
                </a:lnTo>
                <a:lnTo>
                  <a:pt x="569" y="633"/>
                </a:lnTo>
                <a:lnTo>
                  <a:pt x="574" y="620"/>
                </a:lnTo>
                <a:lnTo>
                  <a:pt x="534" y="610"/>
                </a:lnTo>
                <a:lnTo>
                  <a:pt x="497" y="597"/>
                </a:lnTo>
                <a:lnTo>
                  <a:pt x="460" y="583"/>
                </a:lnTo>
                <a:lnTo>
                  <a:pt x="425" y="566"/>
                </a:lnTo>
                <a:lnTo>
                  <a:pt x="392" y="549"/>
                </a:lnTo>
                <a:lnTo>
                  <a:pt x="361" y="530"/>
                </a:lnTo>
                <a:lnTo>
                  <a:pt x="356" y="544"/>
                </a:lnTo>
                <a:lnTo>
                  <a:pt x="366" y="533"/>
                </a:lnTo>
                <a:lnTo>
                  <a:pt x="337" y="513"/>
                </a:lnTo>
                <a:lnTo>
                  <a:pt x="311" y="492"/>
                </a:lnTo>
                <a:lnTo>
                  <a:pt x="287" y="470"/>
                </a:lnTo>
                <a:lnTo>
                  <a:pt x="266" y="446"/>
                </a:lnTo>
                <a:lnTo>
                  <a:pt x="250" y="423"/>
                </a:lnTo>
                <a:lnTo>
                  <a:pt x="239" y="434"/>
                </a:lnTo>
                <a:lnTo>
                  <a:pt x="253" y="428"/>
                </a:lnTo>
                <a:lnTo>
                  <a:pt x="239" y="404"/>
                </a:lnTo>
                <a:lnTo>
                  <a:pt x="229" y="379"/>
                </a:lnTo>
                <a:lnTo>
                  <a:pt x="223" y="354"/>
                </a:lnTo>
                <a:lnTo>
                  <a:pt x="209" y="359"/>
                </a:lnTo>
                <a:lnTo>
                  <a:pt x="224" y="359"/>
                </a:lnTo>
                <a:lnTo>
                  <a:pt x="222" y="335"/>
                </a:lnTo>
                <a:lnTo>
                  <a:pt x="220" y="305"/>
                </a:lnTo>
                <a:lnTo>
                  <a:pt x="217" y="275"/>
                </a:lnTo>
                <a:lnTo>
                  <a:pt x="212" y="245"/>
                </a:lnTo>
                <a:lnTo>
                  <a:pt x="210" y="240"/>
                </a:lnTo>
                <a:lnTo>
                  <a:pt x="203" y="212"/>
                </a:lnTo>
                <a:lnTo>
                  <a:pt x="193" y="185"/>
                </a:lnTo>
                <a:lnTo>
                  <a:pt x="182" y="157"/>
                </a:lnTo>
                <a:lnTo>
                  <a:pt x="170" y="133"/>
                </a:lnTo>
                <a:lnTo>
                  <a:pt x="156" y="109"/>
                </a:lnTo>
                <a:lnTo>
                  <a:pt x="152" y="104"/>
                </a:lnTo>
                <a:lnTo>
                  <a:pt x="137" y="83"/>
                </a:lnTo>
                <a:lnTo>
                  <a:pt x="121" y="63"/>
                </a:lnTo>
                <a:lnTo>
                  <a:pt x="104" y="46"/>
                </a:lnTo>
                <a:lnTo>
                  <a:pt x="86" y="32"/>
                </a:lnTo>
                <a:lnTo>
                  <a:pt x="81" y="29"/>
                </a:lnTo>
                <a:lnTo>
                  <a:pt x="63" y="17"/>
                </a:lnTo>
                <a:lnTo>
                  <a:pt x="44" y="9"/>
                </a:lnTo>
                <a:lnTo>
                  <a:pt x="24" y="4"/>
                </a:lnTo>
                <a:lnTo>
                  <a:pt x="19" y="2"/>
                </a:lnTo>
                <a:lnTo>
                  <a:pt x="0" y="0"/>
                </a:lnTo>
                <a:close/>
              </a:path>
            </a:pathLst>
          </a:custGeom>
          <a:solidFill>
            <a:schemeClr val="tx2"/>
          </a:solidFill>
          <a:ln w="31750">
            <a:solidFill>
              <a:schemeClr val="tx1"/>
            </a:solidFill>
            <a:round/>
            <a:headEnd/>
            <a:tailEnd/>
          </a:ln>
        </p:spPr>
        <p:txBody>
          <a:bodyPr/>
          <a:lstStyle/>
          <a:p>
            <a:endParaRPr lang="es-ES_tradnl"/>
          </a:p>
        </p:txBody>
      </p:sp>
      <p:sp>
        <p:nvSpPr>
          <p:cNvPr id="3082" name="Freeform 12"/>
          <p:cNvSpPr>
            <a:spLocks/>
          </p:cNvSpPr>
          <p:nvPr/>
        </p:nvSpPr>
        <p:spPr bwMode="auto">
          <a:xfrm>
            <a:off x="4616450" y="3348038"/>
            <a:ext cx="611188" cy="166687"/>
          </a:xfrm>
          <a:custGeom>
            <a:avLst/>
            <a:gdLst>
              <a:gd name="T0" fmla="*/ 0 w 139"/>
              <a:gd name="T1" fmla="*/ 2147483647 h 132"/>
              <a:gd name="T2" fmla="*/ 2147483647 w 139"/>
              <a:gd name="T3" fmla="*/ 2147483647 h 132"/>
              <a:gd name="T4" fmla="*/ 2147483647 w 139"/>
              <a:gd name="T5" fmla="*/ 0 h 132"/>
              <a:gd name="T6" fmla="*/ 0 w 139"/>
              <a:gd name="T7" fmla="*/ 2147483647 h 132"/>
              <a:gd name="T8" fmla="*/ 0 60000 65536"/>
              <a:gd name="T9" fmla="*/ 0 60000 65536"/>
              <a:gd name="T10" fmla="*/ 0 60000 65536"/>
              <a:gd name="T11" fmla="*/ 0 60000 65536"/>
              <a:gd name="T12" fmla="*/ 0 w 139"/>
              <a:gd name="T13" fmla="*/ 0 h 132"/>
              <a:gd name="T14" fmla="*/ 139 w 139"/>
              <a:gd name="T15" fmla="*/ 132 h 132"/>
            </a:gdLst>
            <a:ahLst/>
            <a:cxnLst>
              <a:cxn ang="T8">
                <a:pos x="T0" y="T1"/>
              </a:cxn>
              <a:cxn ang="T9">
                <a:pos x="T2" y="T3"/>
              </a:cxn>
              <a:cxn ang="T10">
                <a:pos x="T4" y="T5"/>
              </a:cxn>
              <a:cxn ang="T11">
                <a:pos x="T6" y="T7"/>
              </a:cxn>
            </a:cxnLst>
            <a:rect l="T12" t="T13" r="T14" b="T15"/>
            <a:pathLst>
              <a:path w="139" h="132">
                <a:moveTo>
                  <a:pt x="0" y="132"/>
                </a:moveTo>
                <a:lnTo>
                  <a:pt x="139" y="78"/>
                </a:lnTo>
                <a:lnTo>
                  <a:pt x="13" y="0"/>
                </a:lnTo>
                <a:lnTo>
                  <a:pt x="0" y="132"/>
                </a:lnTo>
                <a:close/>
              </a:path>
            </a:pathLst>
          </a:custGeom>
          <a:solidFill>
            <a:schemeClr val="tx1"/>
          </a:solidFill>
          <a:ln w="31750">
            <a:solidFill>
              <a:schemeClr val="tx1"/>
            </a:solidFill>
            <a:round/>
            <a:headEnd/>
            <a:tailEnd/>
          </a:ln>
        </p:spPr>
        <p:txBody>
          <a:bodyPr/>
          <a:lstStyle/>
          <a:p>
            <a:endParaRPr lang="es-ES_tradnl"/>
          </a:p>
        </p:txBody>
      </p:sp>
      <p:sp>
        <p:nvSpPr>
          <p:cNvPr id="3083" name="Text Box 13"/>
          <p:cNvSpPr txBox="1">
            <a:spLocks noChangeArrowheads="1"/>
          </p:cNvSpPr>
          <p:nvPr/>
        </p:nvSpPr>
        <p:spPr bwMode="auto">
          <a:xfrm>
            <a:off x="2746375" y="1477963"/>
            <a:ext cx="1246188" cy="396875"/>
          </a:xfrm>
          <a:prstGeom prst="rect">
            <a:avLst/>
          </a:prstGeom>
          <a:noFill/>
          <a:ln w="9525">
            <a:noFill/>
            <a:miter lim="800000"/>
            <a:headEnd/>
            <a:tailEnd/>
          </a:ln>
        </p:spPr>
        <p:txBody>
          <a:bodyPr wrap="none">
            <a:spAutoFit/>
          </a:bodyPr>
          <a:lstStyle/>
          <a:p>
            <a:pPr algn="ctr" eaLnBrk="0" hangingPunct="0"/>
            <a:r>
              <a:rPr lang="en-US" sz="2000"/>
              <a:t>Unethica</a:t>
            </a:r>
            <a:r>
              <a:rPr lang="en-US" sz="2000">
                <a:latin typeface="Tahoma" pitchFamily="34" charset="0"/>
              </a:rPr>
              <a:t>l</a:t>
            </a:r>
          </a:p>
        </p:txBody>
      </p:sp>
      <p:sp>
        <p:nvSpPr>
          <p:cNvPr id="3084" name="Text Box 14"/>
          <p:cNvSpPr txBox="1">
            <a:spLocks noChangeArrowheads="1"/>
          </p:cNvSpPr>
          <p:nvPr/>
        </p:nvSpPr>
        <p:spPr bwMode="auto">
          <a:xfrm>
            <a:off x="2701925" y="3498850"/>
            <a:ext cx="1595438" cy="396875"/>
          </a:xfrm>
          <a:prstGeom prst="rect">
            <a:avLst/>
          </a:prstGeom>
          <a:noFill/>
          <a:ln w="9525">
            <a:noFill/>
            <a:miter lim="800000"/>
            <a:headEnd/>
            <a:tailEnd/>
          </a:ln>
        </p:spPr>
        <p:txBody>
          <a:bodyPr wrap="none">
            <a:spAutoFit/>
          </a:bodyPr>
          <a:lstStyle/>
          <a:p>
            <a:pPr algn="ctr" eaLnBrk="0" hangingPunct="0"/>
            <a:r>
              <a:rPr lang="en-US" sz="2000"/>
              <a:t>More Ethical</a:t>
            </a:r>
          </a:p>
        </p:txBody>
      </p:sp>
      <p:sp>
        <p:nvSpPr>
          <p:cNvPr id="254991" name="Oval 15"/>
          <p:cNvSpPr>
            <a:spLocks noChangeArrowheads="1"/>
          </p:cNvSpPr>
          <p:nvPr/>
        </p:nvSpPr>
        <p:spPr bwMode="auto">
          <a:xfrm>
            <a:off x="1979613" y="2781300"/>
            <a:ext cx="6985000" cy="1439863"/>
          </a:xfrm>
          <a:prstGeom prst="ellipse">
            <a:avLst/>
          </a:prstGeom>
          <a:noFill/>
          <a:ln w="44450">
            <a:solidFill>
              <a:srgbClr val="336600"/>
            </a:solidFill>
            <a:round/>
            <a:headEnd/>
            <a:tailEnd/>
          </a:ln>
        </p:spPr>
        <p:txBody>
          <a:bodyPr wrap="none" anchor="ctr"/>
          <a:lstStyle/>
          <a:p>
            <a:endParaRPr lang="es-ES_tradnl"/>
          </a:p>
        </p:txBody>
      </p:sp>
      <p:grpSp>
        <p:nvGrpSpPr>
          <p:cNvPr id="3" name="Group 16"/>
          <p:cNvGrpSpPr>
            <a:grpSpLocks/>
          </p:cNvGrpSpPr>
          <p:nvPr/>
        </p:nvGrpSpPr>
        <p:grpSpPr bwMode="auto">
          <a:xfrm>
            <a:off x="7812088" y="1341438"/>
            <a:ext cx="762000" cy="855662"/>
            <a:chOff x="4852" y="1141"/>
            <a:chExt cx="480" cy="539"/>
          </a:xfrm>
        </p:grpSpPr>
        <p:sp>
          <p:nvSpPr>
            <p:cNvPr id="3091" name="AutoShape 17"/>
            <p:cNvSpPr>
              <a:spLocks noChangeArrowheads="1"/>
            </p:cNvSpPr>
            <p:nvPr/>
          </p:nvSpPr>
          <p:spPr bwMode="auto">
            <a:xfrm rot="18838981" flipV="1">
              <a:off x="4876" y="1117"/>
              <a:ext cx="432" cy="480"/>
            </a:xfrm>
            <a:prstGeom prst="upArrow">
              <a:avLst>
                <a:gd name="adj1" fmla="val 50000"/>
                <a:gd name="adj2" fmla="val 27778"/>
              </a:avLst>
            </a:prstGeom>
            <a:solidFill>
              <a:srgbClr val="336600"/>
            </a:solidFill>
            <a:ln w="9525">
              <a:solidFill>
                <a:schemeClr val="tx1"/>
              </a:solidFill>
              <a:miter lim="800000"/>
              <a:headEnd/>
              <a:tailEnd/>
            </a:ln>
          </p:spPr>
          <p:txBody>
            <a:bodyPr rot="10800000" vert="eaVert" wrap="none" anchor="ctr"/>
            <a:lstStyle/>
            <a:p>
              <a:pPr algn="ctr" eaLnBrk="0" hangingPunct="0"/>
              <a:endParaRPr lang="es-ES" sz="2400">
                <a:solidFill>
                  <a:schemeClr val="bg1"/>
                </a:solidFill>
                <a:latin typeface="Times New Roman" pitchFamily="18" charset="0"/>
              </a:endParaRPr>
            </a:p>
          </p:txBody>
        </p:sp>
        <p:sp>
          <p:nvSpPr>
            <p:cNvPr id="3092" name="Text Box 18"/>
            <p:cNvSpPr txBox="1">
              <a:spLocks noChangeArrowheads="1"/>
            </p:cNvSpPr>
            <p:nvPr/>
          </p:nvSpPr>
          <p:spPr bwMode="auto">
            <a:xfrm>
              <a:off x="4921" y="1162"/>
              <a:ext cx="225" cy="518"/>
            </a:xfrm>
            <a:prstGeom prst="rect">
              <a:avLst/>
            </a:prstGeom>
            <a:noFill/>
            <a:ln w="9525">
              <a:noFill/>
              <a:miter lim="800000"/>
              <a:headEnd/>
              <a:tailEnd/>
            </a:ln>
          </p:spPr>
          <p:txBody>
            <a:bodyPr wrap="none">
              <a:spAutoFit/>
            </a:bodyPr>
            <a:lstStyle/>
            <a:p>
              <a:pPr algn="ctr" eaLnBrk="0" hangingPunct="0"/>
              <a:r>
                <a:rPr lang="en-US" sz="2400" b="1">
                  <a:solidFill>
                    <a:schemeClr val="bg1"/>
                  </a:solidFill>
                  <a:latin typeface="Tahoma" pitchFamily="34" charset="0"/>
                </a:rPr>
                <a:t>?</a:t>
              </a:r>
            </a:p>
            <a:p>
              <a:pPr algn="ctr" eaLnBrk="0" hangingPunct="0"/>
              <a:endParaRPr lang="en-US" sz="2400" b="1">
                <a:latin typeface="Times New Roman" pitchFamily="18" charset="0"/>
              </a:endParaRPr>
            </a:p>
          </p:txBody>
        </p:sp>
      </p:grpSp>
      <p:grpSp>
        <p:nvGrpSpPr>
          <p:cNvPr id="4" name="Group 19"/>
          <p:cNvGrpSpPr>
            <a:grpSpLocks/>
          </p:cNvGrpSpPr>
          <p:nvPr/>
        </p:nvGrpSpPr>
        <p:grpSpPr bwMode="auto">
          <a:xfrm>
            <a:off x="7842250" y="3182938"/>
            <a:ext cx="762000" cy="893762"/>
            <a:chOff x="4876" y="2091"/>
            <a:chExt cx="480" cy="563"/>
          </a:xfrm>
        </p:grpSpPr>
        <p:sp>
          <p:nvSpPr>
            <p:cNvPr id="3089" name="AutoShape 20"/>
            <p:cNvSpPr>
              <a:spLocks noChangeArrowheads="1"/>
            </p:cNvSpPr>
            <p:nvPr/>
          </p:nvSpPr>
          <p:spPr bwMode="auto">
            <a:xfrm rot="13955064" flipV="1">
              <a:off x="4900" y="2067"/>
              <a:ext cx="432" cy="480"/>
            </a:xfrm>
            <a:prstGeom prst="upArrow">
              <a:avLst>
                <a:gd name="adj1" fmla="val 50000"/>
                <a:gd name="adj2" fmla="val 27778"/>
              </a:avLst>
            </a:prstGeom>
            <a:solidFill>
              <a:srgbClr val="336600"/>
            </a:solidFill>
            <a:ln w="9525">
              <a:solidFill>
                <a:schemeClr val="tx1"/>
              </a:solidFill>
              <a:miter lim="800000"/>
              <a:headEnd/>
              <a:tailEnd/>
            </a:ln>
          </p:spPr>
          <p:txBody>
            <a:bodyPr rot="10800000" vert="eaVert" wrap="none" anchor="ctr"/>
            <a:lstStyle/>
            <a:p>
              <a:pPr algn="ctr" eaLnBrk="0" hangingPunct="0"/>
              <a:endParaRPr lang="es-ES" sz="2400">
                <a:solidFill>
                  <a:schemeClr val="bg1"/>
                </a:solidFill>
                <a:latin typeface="Times New Roman" pitchFamily="18" charset="0"/>
              </a:endParaRPr>
            </a:p>
          </p:txBody>
        </p:sp>
        <p:sp>
          <p:nvSpPr>
            <p:cNvPr id="3090" name="Text Box 21"/>
            <p:cNvSpPr txBox="1">
              <a:spLocks noChangeArrowheads="1"/>
            </p:cNvSpPr>
            <p:nvPr/>
          </p:nvSpPr>
          <p:spPr bwMode="auto">
            <a:xfrm>
              <a:off x="5036" y="2136"/>
              <a:ext cx="225" cy="518"/>
            </a:xfrm>
            <a:prstGeom prst="rect">
              <a:avLst/>
            </a:prstGeom>
            <a:noFill/>
            <a:ln w="9525">
              <a:noFill/>
              <a:miter lim="800000"/>
              <a:headEnd/>
              <a:tailEnd/>
            </a:ln>
          </p:spPr>
          <p:txBody>
            <a:bodyPr wrap="none">
              <a:spAutoFit/>
            </a:bodyPr>
            <a:lstStyle/>
            <a:p>
              <a:pPr algn="ctr" eaLnBrk="0" hangingPunct="0"/>
              <a:r>
                <a:rPr lang="en-US" sz="2400" b="1">
                  <a:solidFill>
                    <a:schemeClr val="bg1"/>
                  </a:solidFill>
                  <a:latin typeface="Tahoma" pitchFamily="34" charset="0"/>
                </a:rPr>
                <a:t>?</a:t>
              </a:r>
            </a:p>
            <a:p>
              <a:pPr algn="ctr" eaLnBrk="0" hangingPunct="0"/>
              <a:endParaRPr lang="en-US" sz="2400" b="1">
                <a:latin typeface="Times New Roman" pitchFamily="18" charset="0"/>
              </a:endParaRPr>
            </a:p>
          </p:txBody>
        </p:sp>
      </p:grpSp>
      <p:sp>
        <p:nvSpPr>
          <p:cNvPr id="254998" name="Rectangle 22"/>
          <p:cNvSpPr>
            <a:spLocks noChangeArrowheads="1"/>
          </p:cNvSpPr>
          <p:nvPr/>
        </p:nvSpPr>
        <p:spPr bwMode="auto">
          <a:xfrm>
            <a:off x="250825" y="4267200"/>
            <a:ext cx="8604250" cy="2563813"/>
          </a:xfrm>
          <a:prstGeom prst="rect">
            <a:avLst/>
          </a:prstGeom>
          <a:solidFill>
            <a:schemeClr val="bg1"/>
          </a:solidFill>
          <a:ln w="9525">
            <a:noFill/>
            <a:miter lim="800000"/>
            <a:headEnd/>
            <a:tailEnd/>
          </a:ln>
        </p:spPr>
        <p:txBody>
          <a:bodyPr anchor="ctr">
            <a:spAutoFit/>
          </a:bodyPr>
          <a:lstStyle/>
          <a:p>
            <a:pPr eaLnBrk="0" hangingPunct="0">
              <a:lnSpc>
                <a:spcPct val="90000"/>
              </a:lnSpc>
            </a:pPr>
            <a:r>
              <a:rPr lang="en-US" sz="2000"/>
              <a:t>We resist the Slippery Slope of Unethical behavior because </a:t>
            </a:r>
            <a:r>
              <a:rPr lang="en-US" sz="2000" b="1"/>
              <a:t>we stand for our values</a:t>
            </a:r>
            <a:r>
              <a:rPr lang="en-US" sz="2000"/>
              <a:t> and are able to convince others of an opportunity:</a:t>
            </a:r>
            <a:br>
              <a:rPr lang="en-US" sz="2000"/>
            </a:br>
            <a:endParaRPr lang="en-US" sz="2000"/>
          </a:p>
          <a:p>
            <a:pPr marL="1087438" lvl="1" indent="-457200" eaLnBrk="0" hangingPunct="0">
              <a:lnSpc>
                <a:spcPct val="90000"/>
              </a:lnSpc>
              <a:buFontTx/>
              <a:buChar char="•"/>
            </a:pPr>
            <a:r>
              <a:rPr lang="en-US" sz="2000"/>
              <a:t>We acknowledge the ethical dimension (</a:t>
            </a:r>
            <a:r>
              <a:rPr lang="en-US" sz="2000" b="1"/>
              <a:t>Awareness</a:t>
            </a:r>
            <a:r>
              <a:rPr lang="en-US" sz="2000"/>
              <a:t>)</a:t>
            </a:r>
          </a:p>
          <a:p>
            <a:pPr marL="1087438" lvl="1" indent="-457200" eaLnBrk="0" hangingPunct="0">
              <a:lnSpc>
                <a:spcPct val="90000"/>
              </a:lnSpc>
              <a:buFontTx/>
              <a:buChar char="•"/>
            </a:pPr>
            <a:r>
              <a:rPr lang="en-US" sz="2000"/>
              <a:t>We anticipate the ethical risks (</a:t>
            </a:r>
            <a:r>
              <a:rPr lang="en-US" sz="2000" b="1"/>
              <a:t>Prudence</a:t>
            </a:r>
            <a:r>
              <a:rPr lang="en-US" sz="2000"/>
              <a:t>) </a:t>
            </a:r>
          </a:p>
          <a:p>
            <a:pPr marL="1087438" lvl="1" indent="-457200" eaLnBrk="0" hangingPunct="0">
              <a:lnSpc>
                <a:spcPct val="90000"/>
              </a:lnSpc>
              <a:buFontTx/>
              <a:buChar char="•"/>
            </a:pPr>
            <a:r>
              <a:rPr lang="en-US" sz="2000"/>
              <a:t>We imagine an opportunity (</a:t>
            </a:r>
            <a:r>
              <a:rPr lang="en-US" sz="2000" b="1"/>
              <a:t>Vision</a:t>
            </a:r>
            <a:r>
              <a:rPr lang="en-US" sz="2000"/>
              <a:t>)</a:t>
            </a:r>
          </a:p>
          <a:p>
            <a:pPr marL="1087438" lvl="1" indent="-457200" eaLnBrk="0" hangingPunct="0">
              <a:lnSpc>
                <a:spcPct val="90000"/>
              </a:lnSpc>
              <a:buFontTx/>
              <a:buChar char="•"/>
            </a:pPr>
            <a:endParaRPr lang="en-US" sz="2000"/>
          </a:p>
          <a:p>
            <a:pPr algn="ctr" eaLnBrk="0" hangingPunct="0">
              <a:lnSpc>
                <a:spcPct val="90000"/>
              </a:lnSpc>
            </a:pPr>
            <a:r>
              <a:rPr lang="en-US" sz="2000" i="1"/>
              <a:t>We may face economic risks. In the best case, we win on both ethics and interest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99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99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499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499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499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499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1" grpId="0" animBg="1"/>
      <p:bldP spid="254998" grpId="0" build="p" bldLvl="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scher double portrait"/>
          <p:cNvPicPr>
            <a:picLocks noChangeAspect="1" noChangeArrowheads="1"/>
          </p:cNvPicPr>
          <p:nvPr>
            <p:ph idx="1"/>
          </p:nvPr>
        </p:nvPicPr>
        <p:blipFill>
          <a:blip r:embed="rId3" cstate="print"/>
          <a:srcRect/>
          <a:stretch>
            <a:fillRect/>
          </a:stretch>
        </p:blipFill>
        <p:spPr>
          <a:xfrm>
            <a:off x="0" y="-214313"/>
            <a:ext cx="9324975" cy="7070726"/>
          </a:xfr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10036\Marc\Multimedia\Dessins to print\Feuille.jpg"/>
          <p:cNvPicPr>
            <a:picLocks noChangeAspect="1" noChangeArrowheads="1"/>
          </p:cNvPicPr>
          <p:nvPr/>
        </p:nvPicPr>
        <p:blipFill>
          <a:blip r:embed="rId3" cstate="print"/>
          <a:srcRect/>
          <a:stretch>
            <a:fillRect/>
          </a:stretch>
        </p:blipFill>
        <p:spPr bwMode="auto">
          <a:xfrm>
            <a:off x="-36513" y="0"/>
            <a:ext cx="9180513" cy="6673850"/>
          </a:xfrm>
          <a:prstGeom prst="rect">
            <a:avLst/>
          </a:prstGeom>
          <a:noFill/>
          <a:ln w="9525">
            <a:noFill/>
            <a:miter lim="800000"/>
            <a:headEnd/>
            <a:tailEnd/>
          </a:ln>
        </p:spPr>
      </p:pic>
      <p:sp>
        <p:nvSpPr>
          <p:cNvPr id="18435" name="TextBox 2"/>
          <p:cNvSpPr txBox="1">
            <a:spLocks noChangeArrowheads="1"/>
          </p:cNvSpPr>
          <p:nvPr/>
        </p:nvSpPr>
        <p:spPr bwMode="auto">
          <a:xfrm>
            <a:off x="4932363" y="4941888"/>
            <a:ext cx="4211637" cy="1200150"/>
          </a:xfrm>
          <a:prstGeom prst="rect">
            <a:avLst/>
          </a:prstGeom>
          <a:noFill/>
          <a:ln w="9525">
            <a:noFill/>
            <a:miter lim="800000"/>
            <a:headEnd/>
            <a:tailEnd/>
          </a:ln>
        </p:spPr>
        <p:txBody>
          <a:bodyPr>
            <a:spAutoFit/>
          </a:bodyPr>
          <a:lstStyle/>
          <a:p>
            <a:pPr algn="ctr"/>
            <a:r>
              <a:rPr lang="en-US" sz="2400" b="1">
                <a:solidFill>
                  <a:srgbClr val="FFC000"/>
                </a:solidFill>
              </a:rPr>
              <a:t>There will be no true success against who you truly are</a:t>
            </a:r>
          </a:p>
        </p:txBody>
      </p:sp>
    </p:spTree>
  </p:cSld>
  <p:clrMapOvr>
    <a:masterClrMapping/>
  </p:clrMapOvr>
  <p:transition advTm="3072"/>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0" y="-685800"/>
            <a:ext cx="9144000" cy="9144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277813"/>
            <a:ext cx="8229600" cy="774700"/>
          </a:xfrm>
          <a:noFill/>
        </p:spPr>
        <p:txBody>
          <a:bodyPr/>
          <a:lstStyle/>
          <a:p>
            <a:pPr eaLnBrk="1" hangingPunct="1"/>
            <a:r>
              <a:rPr lang="en-US" dirty="0" smtClean="0"/>
              <a:t>Enlightening your Ethical </a:t>
            </a:r>
            <a:r>
              <a:rPr lang="en-US" dirty="0" err="1" smtClean="0"/>
              <a:t>Blindspot</a:t>
            </a:r>
            <a:endParaRPr lang="en-US" b="1" dirty="0" smtClean="0"/>
          </a:p>
        </p:txBody>
      </p:sp>
      <p:sp>
        <p:nvSpPr>
          <p:cNvPr id="2053" name="Rectangle 3"/>
          <p:cNvSpPr>
            <a:spLocks noGrp="1" noChangeArrowheads="1"/>
          </p:cNvSpPr>
          <p:nvPr>
            <p:ph type="body" sz="half" idx="1"/>
          </p:nvPr>
        </p:nvSpPr>
        <p:spPr>
          <a:xfrm>
            <a:off x="457200" y="2708920"/>
            <a:ext cx="3970338" cy="3422005"/>
          </a:xfrm>
          <a:noFill/>
          <a:ln>
            <a:solidFill>
              <a:schemeClr val="tx1"/>
            </a:solidFill>
          </a:ln>
        </p:spPr>
        <p:txBody>
          <a:bodyPr/>
          <a:lstStyle/>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Which stakeholders can be harmed? How much? When?</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Can this be wrong? Against compliance? Against to law? Against some ethical principle? If everyone does the same? All the time?</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Am I having bad feelings? A sense of discomfort? An early warning signal inside?</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Would this be better kept secret? Is this taboo? Could it be publicly known?</a:t>
            </a:r>
          </a:p>
          <a:p>
            <a:pPr eaLnBrk="1" hangingPunct="1">
              <a:lnSpc>
                <a:spcPct val="80000"/>
              </a:lnSpc>
              <a:buFont typeface="Wingdings" pitchFamily="2" charset="2"/>
              <a:buNone/>
            </a:pPr>
            <a:endParaRPr lang="en-US" sz="2100" dirty="0" smtClean="0"/>
          </a:p>
        </p:txBody>
      </p:sp>
      <p:sp>
        <p:nvSpPr>
          <p:cNvPr id="2054" name="Rectangle 4"/>
          <p:cNvSpPr>
            <a:spLocks noGrp="1" noChangeArrowheads="1"/>
          </p:cNvSpPr>
          <p:nvPr>
            <p:ph type="body" sz="half" idx="2"/>
          </p:nvPr>
        </p:nvSpPr>
        <p:spPr>
          <a:xfrm>
            <a:off x="4643438" y="2708920"/>
            <a:ext cx="4043362" cy="3422005"/>
          </a:xfrm>
          <a:noFill/>
          <a:ln>
            <a:solidFill>
              <a:schemeClr val="tx1"/>
            </a:solidFill>
          </a:ln>
        </p:spPr>
        <p:txBody>
          <a:bodyPr/>
          <a:lstStyle/>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Which stakeholders can benefit? How much? When?</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Is this right? Does it comply? Is this legal? Is this respecting ethical principles, code of values? Can this be universalized?</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What good feelings do I have? What virtue do I incarnate? Why is this respecting my personal integrity?</a:t>
            </a:r>
          </a:p>
          <a:p>
            <a:pPr algn="ctr" eaLnBrk="1" hangingPunct="1">
              <a:lnSpc>
                <a:spcPct val="80000"/>
              </a:lnSpc>
              <a:buFont typeface="Wingdings" pitchFamily="2" charset="2"/>
              <a:buNone/>
            </a:pPr>
            <a:endParaRPr lang="en-US" sz="1600" dirty="0" smtClean="0"/>
          </a:p>
          <a:p>
            <a:pPr algn="ctr" eaLnBrk="1" hangingPunct="1">
              <a:lnSpc>
                <a:spcPct val="80000"/>
              </a:lnSpc>
              <a:buFont typeface="Wingdings" pitchFamily="2" charset="2"/>
              <a:buNone/>
            </a:pPr>
            <a:r>
              <a:rPr lang="en-US" sz="1600" dirty="0" smtClean="0"/>
              <a:t>What would I like to be known? To be transparent? is transparent?</a:t>
            </a:r>
          </a:p>
        </p:txBody>
      </p:sp>
      <p:sp>
        <p:nvSpPr>
          <p:cNvPr id="2056" name="Text Box 22"/>
          <p:cNvSpPr txBox="1">
            <a:spLocks noChangeArrowheads="1"/>
          </p:cNvSpPr>
          <p:nvPr/>
        </p:nvSpPr>
        <p:spPr bwMode="auto">
          <a:xfrm>
            <a:off x="755576" y="2348880"/>
            <a:ext cx="3860865" cy="590931"/>
          </a:xfrm>
          <a:prstGeom prst="rect">
            <a:avLst/>
          </a:prstGeom>
          <a:noFill/>
          <a:ln w="9525">
            <a:noFill/>
            <a:miter lim="800000"/>
            <a:headEnd/>
            <a:tailEnd/>
          </a:ln>
        </p:spPr>
        <p:txBody>
          <a:bodyPr wrap="none">
            <a:spAutoFit/>
          </a:bodyPr>
          <a:lstStyle/>
          <a:p>
            <a:pPr>
              <a:lnSpc>
                <a:spcPct val="80000"/>
              </a:lnSpc>
              <a:spcBef>
                <a:spcPct val="20000"/>
              </a:spcBef>
              <a:buClr>
                <a:schemeClr val="accent1"/>
              </a:buClr>
              <a:buSzPct val="65000"/>
              <a:buFont typeface="Wingdings" pitchFamily="2" charset="2"/>
              <a:buNone/>
            </a:pPr>
            <a:r>
              <a:rPr lang="en-US" b="1" dirty="0"/>
              <a:t>To which extent is this unethical?</a:t>
            </a:r>
          </a:p>
          <a:p>
            <a:endParaRPr lang="en-GB" dirty="0"/>
          </a:p>
        </p:txBody>
      </p:sp>
      <p:sp>
        <p:nvSpPr>
          <p:cNvPr id="2057" name="Text Box 23"/>
          <p:cNvSpPr txBox="1">
            <a:spLocks noChangeArrowheads="1"/>
          </p:cNvSpPr>
          <p:nvPr/>
        </p:nvSpPr>
        <p:spPr bwMode="auto">
          <a:xfrm>
            <a:off x="5148064" y="2348880"/>
            <a:ext cx="3578737" cy="590931"/>
          </a:xfrm>
          <a:prstGeom prst="rect">
            <a:avLst/>
          </a:prstGeom>
          <a:noFill/>
          <a:ln w="9525">
            <a:noFill/>
            <a:miter lim="800000"/>
            <a:headEnd/>
            <a:tailEnd/>
          </a:ln>
        </p:spPr>
        <p:txBody>
          <a:bodyPr wrap="none">
            <a:spAutoFit/>
          </a:bodyPr>
          <a:lstStyle/>
          <a:p>
            <a:pPr>
              <a:lnSpc>
                <a:spcPct val="80000"/>
              </a:lnSpc>
              <a:spcBef>
                <a:spcPct val="20000"/>
              </a:spcBef>
              <a:buClr>
                <a:schemeClr val="accent1"/>
              </a:buClr>
              <a:buSzPct val="65000"/>
              <a:buFont typeface="Wingdings" pitchFamily="2" charset="2"/>
              <a:buNone/>
            </a:pPr>
            <a:r>
              <a:rPr lang="en-US" b="1" dirty="0"/>
              <a:t>To which extent is this ethical?</a:t>
            </a:r>
          </a:p>
          <a:p>
            <a:endParaRPr lang="en-GB" dirty="0"/>
          </a:p>
        </p:txBody>
      </p:sp>
      <p:sp>
        <p:nvSpPr>
          <p:cNvPr id="24" name="TextBox 23"/>
          <p:cNvSpPr txBox="1"/>
          <p:nvPr/>
        </p:nvSpPr>
        <p:spPr>
          <a:xfrm>
            <a:off x="971600" y="6309320"/>
            <a:ext cx="3236784" cy="369332"/>
          </a:xfrm>
          <a:prstGeom prst="rect">
            <a:avLst/>
          </a:prstGeom>
          <a:noFill/>
        </p:spPr>
        <p:txBody>
          <a:bodyPr wrap="none" rtlCol="0">
            <a:spAutoFit/>
          </a:bodyPr>
          <a:lstStyle/>
          <a:p>
            <a:r>
              <a:rPr lang="fr-FR" b="1" dirty="0" err="1"/>
              <a:t>H</a:t>
            </a:r>
            <a:r>
              <a:rPr lang="fr-FR" b="1" dirty="0" err="1" smtClean="0"/>
              <a:t>ere</a:t>
            </a:r>
            <a:r>
              <a:rPr lang="fr-FR" b="1" dirty="0" smtClean="0"/>
              <a:t>, </a:t>
            </a:r>
            <a:r>
              <a:rPr lang="fr-FR" b="1" dirty="0" err="1" smtClean="0"/>
              <a:t>you</a:t>
            </a:r>
            <a:r>
              <a:rPr lang="fr-FR" b="1" dirty="0" smtClean="0"/>
              <a:t> face the </a:t>
            </a:r>
            <a:r>
              <a:rPr lang="fr-FR" b="1" dirty="0" err="1" smtClean="0"/>
              <a:t>dilemma</a:t>
            </a:r>
            <a:r>
              <a:rPr lang="fr-FR" b="1" dirty="0" smtClean="0"/>
              <a:t> </a:t>
            </a:r>
            <a:endParaRPr lang="es-ES_tradnl" b="1" dirty="0"/>
          </a:p>
        </p:txBody>
      </p:sp>
      <p:sp>
        <p:nvSpPr>
          <p:cNvPr id="25" name="TextBox 24"/>
          <p:cNvSpPr txBox="1"/>
          <p:nvPr/>
        </p:nvSpPr>
        <p:spPr>
          <a:xfrm>
            <a:off x="5102329" y="6300028"/>
            <a:ext cx="3441968" cy="369332"/>
          </a:xfrm>
          <a:prstGeom prst="rect">
            <a:avLst/>
          </a:prstGeom>
          <a:noFill/>
        </p:spPr>
        <p:txBody>
          <a:bodyPr wrap="none" rtlCol="0">
            <a:spAutoFit/>
          </a:bodyPr>
          <a:lstStyle/>
          <a:p>
            <a:r>
              <a:rPr lang="fr-FR" b="1" dirty="0" err="1"/>
              <a:t>H</a:t>
            </a:r>
            <a:r>
              <a:rPr lang="fr-FR" b="1" dirty="0" err="1" smtClean="0"/>
              <a:t>ere</a:t>
            </a:r>
            <a:r>
              <a:rPr lang="fr-FR" b="1" dirty="0" smtClean="0"/>
              <a:t>, </a:t>
            </a:r>
            <a:r>
              <a:rPr lang="fr-FR" b="1" dirty="0" err="1" smtClean="0"/>
              <a:t>you</a:t>
            </a:r>
            <a:r>
              <a:rPr lang="fr-FR" b="1" dirty="0" smtClean="0"/>
              <a:t> </a:t>
            </a:r>
            <a:r>
              <a:rPr lang="fr-FR" b="1" dirty="0" err="1" smtClean="0"/>
              <a:t>justify</a:t>
            </a:r>
            <a:r>
              <a:rPr lang="fr-FR" b="1" dirty="0" smtClean="0"/>
              <a:t> </a:t>
            </a:r>
            <a:r>
              <a:rPr lang="fr-FR" b="1" dirty="0" err="1" smtClean="0"/>
              <a:t>your</a:t>
            </a:r>
            <a:r>
              <a:rPr lang="fr-FR" b="1" dirty="0" smtClean="0"/>
              <a:t> </a:t>
            </a:r>
            <a:r>
              <a:rPr lang="fr-FR" b="1" dirty="0" err="1" smtClean="0"/>
              <a:t>interest</a:t>
            </a:r>
            <a:endParaRPr lang="es-ES_tradnl" b="1" dirty="0"/>
          </a:p>
        </p:txBody>
      </p:sp>
      <p:grpSp>
        <p:nvGrpSpPr>
          <p:cNvPr id="26" name="Group 25"/>
          <p:cNvGrpSpPr/>
          <p:nvPr/>
        </p:nvGrpSpPr>
        <p:grpSpPr>
          <a:xfrm>
            <a:off x="3059832" y="998885"/>
            <a:ext cx="2664296" cy="1202427"/>
            <a:chOff x="2051050" y="1371600"/>
            <a:chExt cx="4205288" cy="2046288"/>
          </a:xfrm>
        </p:grpSpPr>
        <p:sp>
          <p:nvSpPr>
            <p:cNvPr id="27" name="Rectangle 6"/>
            <p:cNvSpPr>
              <a:spLocks noChangeArrowheads="1"/>
            </p:cNvSpPr>
            <p:nvPr/>
          </p:nvSpPr>
          <p:spPr bwMode="auto">
            <a:xfrm>
              <a:off x="3795713" y="2068513"/>
              <a:ext cx="185737" cy="560387"/>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28" name="Rectangle 7"/>
            <p:cNvSpPr>
              <a:spLocks noChangeArrowheads="1"/>
            </p:cNvSpPr>
            <p:nvPr/>
          </p:nvSpPr>
          <p:spPr bwMode="auto">
            <a:xfrm>
              <a:off x="3867150" y="2068513"/>
              <a:ext cx="184150" cy="560387"/>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29" name="Rectangle 8"/>
            <p:cNvSpPr>
              <a:spLocks noChangeArrowheads="1"/>
            </p:cNvSpPr>
            <p:nvPr/>
          </p:nvSpPr>
          <p:spPr bwMode="auto">
            <a:xfrm>
              <a:off x="3867150" y="1997075"/>
              <a:ext cx="185738" cy="560388"/>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30" name="Text Box 9"/>
            <p:cNvSpPr txBox="1">
              <a:spLocks noChangeArrowheads="1"/>
            </p:cNvSpPr>
            <p:nvPr/>
          </p:nvSpPr>
          <p:spPr bwMode="auto">
            <a:xfrm>
              <a:off x="2051050" y="1484313"/>
              <a:ext cx="1584325" cy="523220"/>
            </a:xfrm>
            <a:prstGeom prst="rect">
              <a:avLst/>
            </a:prstGeom>
            <a:noFill/>
            <a:ln w="9525" algn="ctr">
              <a:noFill/>
              <a:miter lim="800000"/>
              <a:headEnd/>
              <a:tailEnd/>
            </a:ln>
          </p:spPr>
          <p:txBody>
            <a:bodyPr>
              <a:spAutoFit/>
            </a:bodyPr>
            <a:lstStyle/>
            <a:p>
              <a:pPr eaLnBrk="0" hangingPunct="0">
                <a:defRPr/>
              </a:pPr>
              <a:endParaRPr lang="en-US" sz="1400" dirty="0"/>
            </a:p>
          </p:txBody>
        </p:sp>
        <p:grpSp>
          <p:nvGrpSpPr>
            <p:cNvPr id="31" name="Group 12"/>
            <p:cNvGrpSpPr>
              <a:grpSpLocks/>
            </p:cNvGrpSpPr>
            <p:nvPr/>
          </p:nvGrpSpPr>
          <p:grpSpPr bwMode="auto">
            <a:xfrm>
              <a:off x="2195513" y="1371600"/>
              <a:ext cx="4060825" cy="2046288"/>
              <a:chOff x="1429" y="728"/>
              <a:chExt cx="2558" cy="1289"/>
            </a:xfrm>
          </p:grpSpPr>
          <p:sp>
            <p:nvSpPr>
              <p:cNvPr id="42" name="AutoShape 14"/>
              <p:cNvSpPr>
                <a:spLocks noChangeArrowheads="1"/>
              </p:cNvSpPr>
              <p:nvPr/>
            </p:nvSpPr>
            <p:spPr bwMode="auto">
              <a:xfrm>
                <a:off x="1834" y="1693"/>
                <a:ext cx="1811" cy="94"/>
              </a:xfrm>
              <a:prstGeom prst="wave">
                <a:avLst>
                  <a:gd name="adj1" fmla="val 20644"/>
                  <a:gd name="adj2" fmla="val 639"/>
                </a:avLst>
              </a:prstGeom>
              <a:gradFill flip="none" rotWithShape="1">
                <a:gsLst>
                  <a:gs pos="0">
                    <a:schemeClr val="bg2">
                      <a:lumMod val="75000"/>
                      <a:lumOff val="25000"/>
                    </a:schemeClr>
                  </a:gs>
                  <a:gs pos="50000">
                    <a:schemeClr val="bg2">
                      <a:tint val="44500"/>
                      <a:satMod val="160000"/>
                    </a:schemeClr>
                  </a:gs>
                  <a:gs pos="100000">
                    <a:schemeClr val="bg2">
                      <a:tint val="23500"/>
                      <a:satMod val="160000"/>
                    </a:schemeClr>
                  </a:gs>
                </a:gsLst>
                <a:lin ang="0" scaled="1"/>
                <a:tileRect/>
              </a:gradFill>
              <a:ln w="9525">
                <a:solidFill>
                  <a:schemeClr val="tx1"/>
                </a:solidFill>
                <a:round/>
                <a:headEnd/>
                <a:tailEnd/>
              </a:ln>
            </p:spPr>
            <p:txBody>
              <a:bodyPr wrap="none" anchor="ctr"/>
              <a:lstStyle/>
              <a:p>
                <a:pPr>
                  <a:defRPr/>
                </a:pPr>
                <a:endParaRPr lang="es-ES_tradnl">
                  <a:solidFill>
                    <a:schemeClr val="bg2">
                      <a:lumMod val="75000"/>
                      <a:lumOff val="25000"/>
                    </a:schemeClr>
                  </a:solidFill>
                </a:endParaRPr>
              </a:p>
            </p:txBody>
          </p:sp>
          <p:sp>
            <p:nvSpPr>
              <p:cNvPr id="43" name="Oval 15"/>
              <p:cNvSpPr>
                <a:spLocks noChangeArrowheads="1"/>
              </p:cNvSpPr>
              <p:nvPr/>
            </p:nvSpPr>
            <p:spPr bwMode="auto">
              <a:xfrm>
                <a:off x="3470" y="1471"/>
                <a:ext cx="517" cy="537"/>
              </a:xfrm>
              <a:prstGeom prst="ellipse">
                <a:avLst/>
              </a:prstGeom>
              <a:solidFill>
                <a:schemeClr val="bg1"/>
              </a:solidFill>
              <a:ln w="9525">
                <a:solidFill>
                  <a:schemeClr val="tx1"/>
                </a:solidFill>
                <a:round/>
                <a:headEnd/>
                <a:tailEnd/>
              </a:ln>
            </p:spPr>
            <p:txBody>
              <a:bodyPr wrap="none" anchor="ctr"/>
              <a:lstStyle/>
              <a:p>
                <a:pPr>
                  <a:defRPr/>
                </a:pPr>
                <a:endParaRPr lang="en-GB" sz="1000" dirty="0"/>
              </a:p>
            </p:txBody>
          </p:sp>
          <p:sp>
            <p:nvSpPr>
              <p:cNvPr id="44" name="Text Box 16"/>
              <p:cNvSpPr txBox="1">
                <a:spLocks noChangeArrowheads="1"/>
              </p:cNvSpPr>
              <p:nvPr/>
            </p:nvSpPr>
            <p:spPr bwMode="auto">
              <a:xfrm>
                <a:off x="3522" y="1592"/>
                <a:ext cx="401" cy="264"/>
              </a:xfrm>
              <a:prstGeom prst="rect">
                <a:avLst/>
              </a:prstGeom>
              <a:solidFill>
                <a:schemeClr val="bg1"/>
              </a:solidFill>
              <a:ln w="9525">
                <a:noFill/>
                <a:miter lim="800000"/>
                <a:headEnd/>
                <a:tailEnd/>
              </a:ln>
            </p:spPr>
            <p:txBody>
              <a:bodyPr>
                <a:spAutoFit/>
              </a:bodyPr>
              <a:lstStyle/>
              <a:p>
                <a:pPr eaLnBrk="0" hangingPunct="0">
                  <a:defRPr/>
                </a:pPr>
                <a:endParaRPr lang="en-US" sz="1000" b="1" dirty="0"/>
              </a:p>
            </p:txBody>
          </p:sp>
          <p:sp>
            <p:nvSpPr>
              <p:cNvPr id="54" name="Line 18"/>
              <p:cNvSpPr>
                <a:spLocks noChangeShapeType="1"/>
              </p:cNvSpPr>
              <p:nvPr/>
            </p:nvSpPr>
            <p:spPr bwMode="auto">
              <a:xfrm>
                <a:off x="2789" y="1618"/>
                <a:ext cx="0" cy="239"/>
              </a:xfrm>
              <a:prstGeom prst="line">
                <a:avLst/>
              </a:prstGeom>
              <a:noFill/>
              <a:ln w="12700">
                <a:solidFill>
                  <a:schemeClr val="bg2"/>
                </a:solidFill>
                <a:round/>
                <a:headEnd/>
                <a:tailEnd/>
              </a:ln>
            </p:spPr>
            <p:txBody>
              <a:bodyPr/>
              <a:lstStyle/>
              <a:p>
                <a:pPr>
                  <a:defRPr/>
                </a:pPr>
                <a:endParaRPr lang="es-ES_tradnl">
                  <a:solidFill>
                    <a:schemeClr val="bg2">
                      <a:lumMod val="75000"/>
                      <a:lumOff val="25000"/>
                    </a:schemeClr>
                  </a:solidFill>
                </a:endParaRPr>
              </a:p>
            </p:txBody>
          </p:sp>
          <p:sp>
            <p:nvSpPr>
              <p:cNvPr id="46" name="Text Box 20"/>
              <p:cNvSpPr txBox="1">
                <a:spLocks noChangeArrowheads="1"/>
              </p:cNvSpPr>
              <p:nvPr/>
            </p:nvSpPr>
            <p:spPr bwMode="auto">
              <a:xfrm>
                <a:off x="3846" y="1046"/>
                <a:ext cx="116" cy="212"/>
              </a:xfrm>
              <a:prstGeom prst="rect">
                <a:avLst/>
              </a:prstGeom>
              <a:noFill/>
              <a:ln w="9525">
                <a:noFill/>
                <a:miter lim="800000"/>
                <a:headEnd/>
                <a:tailEnd/>
              </a:ln>
            </p:spPr>
            <p:txBody>
              <a:bodyPr wrap="none">
                <a:spAutoFit/>
              </a:bodyPr>
              <a:lstStyle/>
              <a:p>
                <a:pPr eaLnBrk="0" hangingPunct="0">
                  <a:defRPr/>
                </a:pPr>
                <a:endParaRPr lang="en-GB" sz="1600">
                  <a:solidFill>
                    <a:schemeClr val="bg2">
                      <a:lumMod val="75000"/>
                      <a:lumOff val="25000"/>
                    </a:schemeClr>
                  </a:solidFill>
                  <a:latin typeface="Times New Roman" pitchFamily="18" charset="0"/>
                </a:endParaRPr>
              </a:p>
            </p:txBody>
          </p:sp>
          <p:sp>
            <p:nvSpPr>
              <p:cNvPr id="47" name="AutoShape 21"/>
              <p:cNvSpPr>
                <a:spLocks noChangeArrowheads="1"/>
              </p:cNvSpPr>
              <p:nvPr/>
            </p:nvSpPr>
            <p:spPr bwMode="auto">
              <a:xfrm rot="9573546">
                <a:off x="1972" y="1203"/>
                <a:ext cx="524" cy="298"/>
              </a:xfrm>
              <a:custGeom>
                <a:avLst/>
                <a:gdLst>
                  <a:gd name="T0" fmla="*/ 393 w 21600"/>
                  <a:gd name="T1" fmla="*/ 0 h 21600"/>
                  <a:gd name="T2" fmla="*/ 0 w 21600"/>
                  <a:gd name="T3" fmla="*/ 149 h 21600"/>
                  <a:gd name="T4" fmla="*/ 393 w 21600"/>
                  <a:gd name="T5" fmla="*/ 298 h 21600"/>
                  <a:gd name="T6" fmla="*/ 524 w 21600"/>
                  <a:gd name="T7" fmla="*/ 149 h 21600"/>
                  <a:gd name="T8" fmla="*/ 17694720 60000 65536"/>
                  <a:gd name="T9" fmla="*/ 11796480 60000 65536"/>
                  <a:gd name="T10" fmla="*/ 5898240 60000 65536"/>
                  <a:gd name="T11" fmla="*/ 0 60000 65536"/>
                  <a:gd name="T12" fmla="*/ 3380 w 21600"/>
                  <a:gd name="T13" fmla="*/ 5436 h 21600"/>
                  <a:gd name="T14" fmla="*/ 18879 w 21600"/>
                  <a:gd name="T15" fmla="*/ 1616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lgn="ctr">
                <a:solidFill>
                  <a:schemeClr val="tx1"/>
                </a:solidFill>
                <a:miter lim="800000"/>
                <a:headEnd/>
                <a:tailEnd/>
              </a:ln>
            </p:spPr>
            <p:txBody>
              <a:bodyPr wrap="none" anchor="ctr"/>
              <a:lstStyle/>
              <a:p>
                <a:pPr>
                  <a:defRPr/>
                </a:pPr>
                <a:endParaRPr lang="es-ES_tradnl">
                  <a:solidFill>
                    <a:schemeClr val="bg2">
                      <a:lumMod val="75000"/>
                      <a:lumOff val="25000"/>
                    </a:schemeClr>
                  </a:solidFill>
                </a:endParaRPr>
              </a:p>
            </p:txBody>
          </p:sp>
          <p:sp>
            <p:nvSpPr>
              <p:cNvPr id="48" name="AutoShape 22"/>
              <p:cNvSpPr>
                <a:spLocks noChangeArrowheads="1"/>
              </p:cNvSpPr>
              <p:nvPr/>
            </p:nvSpPr>
            <p:spPr bwMode="auto">
              <a:xfrm rot="12411112" flipH="1">
                <a:off x="3048" y="1203"/>
                <a:ext cx="524" cy="298"/>
              </a:xfrm>
              <a:custGeom>
                <a:avLst/>
                <a:gdLst>
                  <a:gd name="T0" fmla="*/ 393 w 21600"/>
                  <a:gd name="T1" fmla="*/ 0 h 21600"/>
                  <a:gd name="T2" fmla="*/ 0 w 21600"/>
                  <a:gd name="T3" fmla="*/ 149 h 21600"/>
                  <a:gd name="T4" fmla="*/ 393 w 21600"/>
                  <a:gd name="T5" fmla="*/ 298 h 21600"/>
                  <a:gd name="T6" fmla="*/ 524 w 21600"/>
                  <a:gd name="T7" fmla="*/ 149 h 21600"/>
                  <a:gd name="T8" fmla="*/ 17694720 60000 65536"/>
                  <a:gd name="T9" fmla="*/ 11796480 60000 65536"/>
                  <a:gd name="T10" fmla="*/ 5898240 60000 65536"/>
                  <a:gd name="T11" fmla="*/ 0 60000 65536"/>
                  <a:gd name="T12" fmla="*/ 3380 w 21600"/>
                  <a:gd name="T13" fmla="*/ 5436 h 21600"/>
                  <a:gd name="T14" fmla="*/ 18879 w 21600"/>
                  <a:gd name="T15" fmla="*/ 1616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lgn="ctr">
                <a:solidFill>
                  <a:schemeClr val="tx1"/>
                </a:solidFill>
                <a:miter lim="800000"/>
                <a:headEnd/>
                <a:tailEnd/>
              </a:ln>
            </p:spPr>
            <p:txBody>
              <a:bodyPr wrap="none" anchor="ctr"/>
              <a:lstStyle/>
              <a:p>
                <a:pPr>
                  <a:defRPr/>
                </a:pPr>
                <a:endParaRPr lang="es-ES_tradnl">
                  <a:solidFill>
                    <a:schemeClr val="bg2">
                      <a:lumMod val="75000"/>
                      <a:lumOff val="25000"/>
                    </a:schemeClr>
                  </a:solidFill>
                </a:endParaRPr>
              </a:p>
            </p:txBody>
          </p:sp>
          <p:sp>
            <p:nvSpPr>
              <p:cNvPr id="49" name="Oval 24"/>
              <p:cNvSpPr>
                <a:spLocks noChangeArrowheads="1"/>
              </p:cNvSpPr>
              <p:nvPr/>
            </p:nvSpPr>
            <p:spPr bwMode="auto">
              <a:xfrm>
                <a:off x="1429" y="1465"/>
                <a:ext cx="549" cy="552"/>
              </a:xfrm>
              <a:prstGeom prst="ellipse">
                <a:avLst/>
              </a:prstGeom>
              <a:solidFill>
                <a:schemeClr val="tx1"/>
              </a:solidFill>
              <a:ln w="9525">
                <a:solidFill>
                  <a:schemeClr val="bg1">
                    <a:lumMod val="60000"/>
                    <a:lumOff val="40000"/>
                  </a:schemeClr>
                </a:solidFill>
                <a:round/>
                <a:headEnd/>
                <a:tailEnd/>
              </a:ln>
            </p:spPr>
            <p:txBody>
              <a:bodyPr wrap="none" anchor="ctr"/>
              <a:lstStyle/>
              <a:p>
                <a:pPr>
                  <a:defRPr/>
                </a:pPr>
                <a:endParaRPr lang="es-ES_tradnl" dirty="0"/>
              </a:p>
            </p:txBody>
          </p:sp>
          <p:sp>
            <p:nvSpPr>
              <p:cNvPr id="50" name="Text Box 25"/>
              <p:cNvSpPr txBox="1">
                <a:spLocks noChangeArrowheads="1"/>
              </p:cNvSpPr>
              <p:nvPr/>
            </p:nvSpPr>
            <p:spPr bwMode="auto">
              <a:xfrm>
                <a:off x="1472" y="1606"/>
                <a:ext cx="176" cy="264"/>
              </a:xfrm>
              <a:prstGeom prst="rect">
                <a:avLst/>
              </a:prstGeom>
              <a:solidFill>
                <a:schemeClr val="tx1"/>
              </a:solidFill>
              <a:ln w="9525">
                <a:noFill/>
                <a:miter lim="800000"/>
                <a:headEnd/>
                <a:tailEnd/>
              </a:ln>
            </p:spPr>
            <p:txBody>
              <a:bodyPr wrap="none">
                <a:spAutoFit/>
              </a:bodyPr>
              <a:lstStyle/>
              <a:p>
                <a:pPr eaLnBrk="0" hangingPunct="0">
                  <a:defRPr/>
                </a:pPr>
                <a:endParaRPr lang="en-US" sz="1000" b="1" dirty="0">
                  <a:solidFill>
                    <a:schemeClr val="bg1"/>
                  </a:solidFill>
                </a:endParaRPr>
              </a:p>
            </p:txBody>
          </p:sp>
          <p:sp>
            <p:nvSpPr>
              <p:cNvPr id="51" name="Rectangle 26"/>
              <p:cNvSpPr>
                <a:spLocks noChangeArrowheads="1"/>
              </p:cNvSpPr>
              <p:nvPr/>
            </p:nvSpPr>
            <p:spPr bwMode="auto">
              <a:xfrm>
                <a:off x="2452" y="758"/>
                <a:ext cx="116" cy="353"/>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52" name="Rectangle 27"/>
              <p:cNvSpPr>
                <a:spLocks noChangeArrowheads="1"/>
              </p:cNvSpPr>
              <p:nvPr/>
            </p:nvSpPr>
            <p:spPr bwMode="auto">
              <a:xfrm>
                <a:off x="2479" y="758"/>
                <a:ext cx="116" cy="353"/>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sp>
            <p:nvSpPr>
              <p:cNvPr id="53" name="Rectangle 28"/>
              <p:cNvSpPr>
                <a:spLocks noChangeArrowheads="1"/>
              </p:cNvSpPr>
              <p:nvPr/>
            </p:nvSpPr>
            <p:spPr bwMode="auto">
              <a:xfrm>
                <a:off x="2479" y="728"/>
                <a:ext cx="116" cy="353"/>
              </a:xfrm>
              <a:prstGeom prst="rect">
                <a:avLst/>
              </a:prstGeom>
              <a:noFill/>
              <a:ln w="9525" algn="ctr">
                <a:noFill/>
                <a:miter lim="800000"/>
                <a:headEnd/>
                <a:tailEnd/>
              </a:ln>
            </p:spPr>
            <p:txBody>
              <a:bodyPr wrap="none" anchor="ctr">
                <a:spAutoFit/>
              </a:bodyPr>
              <a:lstStyle/>
              <a:p>
                <a:pPr>
                  <a:defRPr/>
                </a:pPr>
                <a:endParaRPr lang="es-ES_tradnl">
                  <a:solidFill>
                    <a:schemeClr val="bg2">
                      <a:lumMod val="75000"/>
                      <a:lumOff val="25000"/>
                    </a:schemeClr>
                  </a:solidFill>
                </a:endParaRPr>
              </a:p>
            </p:txBody>
          </p:sp>
        </p:grpSp>
        <p:grpSp>
          <p:nvGrpSpPr>
            <p:cNvPr id="32" name="Group 28"/>
            <p:cNvGrpSpPr>
              <a:grpSpLocks/>
            </p:cNvGrpSpPr>
            <p:nvPr/>
          </p:nvGrpSpPr>
          <p:grpSpPr bwMode="auto">
            <a:xfrm>
              <a:off x="3998913" y="1635125"/>
              <a:ext cx="758825" cy="1133475"/>
              <a:chOff x="2987824" y="2492896"/>
              <a:chExt cx="1656184" cy="2088232"/>
            </a:xfrm>
          </p:grpSpPr>
          <p:cxnSp>
            <p:nvCxnSpPr>
              <p:cNvPr id="33" name="Straight Connector 32"/>
              <p:cNvCxnSpPr/>
              <p:nvPr/>
            </p:nvCxnSpPr>
            <p:spPr>
              <a:xfrm rot="5400000">
                <a:off x="2986964" y="2780376"/>
                <a:ext cx="722401" cy="720683"/>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987824" y="3285489"/>
                <a:ext cx="575160" cy="216427"/>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700346" y="3718490"/>
                <a:ext cx="1295639" cy="429638"/>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989355" y="3789217"/>
                <a:ext cx="935902" cy="647920"/>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637454" y="3789039"/>
                <a:ext cx="862786" cy="575160"/>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3528615" y="3680200"/>
                <a:ext cx="1222522" cy="433101"/>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23325" y="3285489"/>
                <a:ext cx="720683" cy="70193"/>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1" idx="5"/>
              </p:cNvCxnSpPr>
              <p:nvPr/>
            </p:nvCxnSpPr>
            <p:spPr>
              <a:xfrm rot="10800000">
                <a:off x="3860959" y="2861408"/>
                <a:ext cx="783049" cy="494274"/>
              </a:xfrm>
              <a:prstGeom prst="line">
                <a:avLst/>
              </a:prstGeom>
              <a:ln>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90222" y="2492896"/>
                <a:ext cx="433104" cy="432855"/>
              </a:xfrm>
              <a:prstGeom prst="ellipse">
                <a:avLst/>
              </a:prstGeom>
              <a:solidFill>
                <a:schemeClr val="bg1"/>
              </a:soli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_tradnl">
                  <a:solidFill>
                    <a:schemeClr val="bg2">
                      <a:lumMod val="75000"/>
                      <a:lumOff val="25000"/>
                    </a:schemeClr>
                  </a:solidFill>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a:xfrm>
            <a:off x="422275" y="198438"/>
            <a:ext cx="8686800" cy="1143000"/>
          </a:xfrm>
        </p:spPr>
        <p:txBody>
          <a:bodyPr/>
          <a:lstStyle/>
          <a:p>
            <a:pPr eaLnBrk="1" hangingPunct="1"/>
            <a:r>
              <a:rPr lang="en-US" b="1" dirty="0" smtClean="0"/>
              <a:t>Ethical Rationality is Open</a:t>
            </a:r>
          </a:p>
        </p:txBody>
      </p:sp>
      <p:sp>
        <p:nvSpPr>
          <p:cNvPr id="16387" name="AutoShape 3"/>
          <p:cNvSpPr>
            <a:spLocks noChangeArrowheads="1"/>
          </p:cNvSpPr>
          <p:nvPr/>
        </p:nvSpPr>
        <p:spPr bwMode="auto">
          <a:xfrm>
            <a:off x="2987675" y="1879600"/>
            <a:ext cx="3124200" cy="3124200"/>
          </a:xfrm>
          <a:prstGeom prst="roundRect">
            <a:avLst>
              <a:gd name="adj" fmla="val 46"/>
            </a:avLst>
          </a:prstGeom>
          <a:noFill/>
          <a:ln w="9398">
            <a:solidFill>
              <a:srgbClr val="000000"/>
            </a:solidFill>
            <a:round/>
            <a:headEnd/>
            <a:tailEnd/>
          </a:ln>
        </p:spPr>
        <p:txBody>
          <a:bodyPr wrap="none" anchor="ctr"/>
          <a:lstStyle/>
          <a:p>
            <a:endParaRPr lang="es-ES_tradnl"/>
          </a:p>
        </p:txBody>
      </p:sp>
      <p:grpSp>
        <p:nvGrpSpPr>
          <p:cNvPr id="2" name="Group 4"/>
          <p:cNvGrpSpPr>
            <a:grpSpLocks/>
          </p:cNvGrpSpPr>
          <p:nvPr/>
        </p:nvGrpSpPr>
        <p:grpSpPr bwMode="auto">
          <a:xfrm>
            <a:off x="3194050" y="1485900"/>
            <a:ext cx="1665288" cy="341313"/>
            <a:chOff x="1697" y="1448"/>
            <a:chExt cx="1049" cy="215"/>
          </a:xfrm>
        </p:grpSpPr>
        <p:sp>
          <p:nvSpPr>
            <p:cNvPr id="16459" name="AutoShape 5"/>
            <p:cNvSpPr>
              <a:spLocks noChangeArrowheads="1"/>
            </p:cNvSpPr>
            <p:nvPr/>
          </p:nvSpPr>
          <p:spPr bwMode="auto">
            <a:xfrm>
              <a:off x="1697" y="1448"/>
              <a:ext cx="1049" cy="208"/>
            </a:xfrm>
            <a:prstGeom prst="roundRect">
              <a:avLst>
                <a:gd name="adj" fmla="val 477"/>
              </a:avLst>
            </a:prstGeom>
            <a:noFill/>
            <a:ln w="9525">
              <a:noFill/>
              <a:round/>
              <a:headEnd/>
              <a:tailEnd/>
            </a:ln>
          </p:spPr>
          <p:txBody>
            <a:bodyPr wrap="none" anchor="ctr"/>
            <a:lstStyle/>
            <a:p>
              <a:endParaRPr lang="es-ES_tradnl"/>
            </a:p>
          </p:txBody>
        </p:sp>
        <p:grpSp>
          <p:nvGrpSpPr>
            <p:cNvPr id="3" name="Group 6"/>
            <p:cNvGrpSpPr>
              <a:grpSpLocks/>
            </p:cNvGrpSpPr>
            <p:nvPr/>
          </p:nvGrpSpPr>
          <p:grpSpPr bwMode="auto">
            <a:xfrm>
              <a:off x="1697" y="1448"/>
              <a:ext cx="1046" cy="215"/>
              <a:chOff x="1697" y="1448"/>
              <a:chExt cx="1046" cy="215"/>
            </a:xfrm>
          </p:grpSpPr>
          <p:sp>
            <p:nvSpPr>
              <p:cNvPr id="16461" name="AutoShape 7"/>
              <p:cNvSpPr>
                <a:spLocks noChangeArrowheads="1"/>
              </p:cNvSpPr>
              <p:nvPr/>
            </p:nvSpPr>
            <p:spPr bwMode="auto">
              <a:xfrm>
                <a:off x="1697" y="1448"/>
                <a:ext cx="1046" cy="205"/>
              </a:xfrm>
              <a:prstGeom prst="roundRect">
                <a:avLst>
                  <a:gd name="adj" fmla="val 486"/>
                </a:avLst>
              </a:prstGeom>
              <a:noFill/>
              <a:ln w="9525">
                <a:noFill/>
                <a:round/>
                <a:headEnd/>
                <a:tailEnd/>
              </a:ln>
            </p:spPr>
            <p:txBody>
              <a:bodyPr wrap="none" anchor="ctr"/>
              <a:lstStyle/>
              <a:p>
                <a:endParaRPr lang="es-ES_tradnl"/>
              </a:p>
            </p:txBody>
          </p:sp>
          <p:grpSp>
            <p:nvGrpSpPr>
              <p:cNvPr id="4" name="Group 8"/>
              <p:cNvGrpSpPr>
                <a:grpSpLocks/>
              </p:cNvGrpSpPr>
              <p:nvPr/>
            </p:nvGrpSpPr>
            <p:grpSpPr bwMode="auto">
              <a:xfrm>
                <a:off x="1697" y="1448"/>
                <a:ext cx="1044" cy="215"/>
                <a:chOff x="1697" y="1448"/>
                <a:chExt cx="1044" cy="215"/>
              </a:xfrm>
            </p:grpSpPr>
            <p:sp>
              <p:nvSpPr>
                <p:cNvPr id="16463" name="AutoShape 9"/>
                <p:cNvSpPr>
                  <a:spLocks noChangeArrowheads="1"/>
                </p:cNvSpPr>
                <p:nvPr/>
              </p:nvSpPr>
              <p:spPr bwMode="auto">
                <a:xfrm>
                  <a:off x="1697" y="1448"/>
                  <a:ext cx="1044" cy="205"/>
                </a:xfrm>
                <a:prstGeom prst="roundRect">
                  <a:avLst>
                    <a:gd name="adj" fmla="val 486"/>
                  </a:avLst>
                </a:prstGeom>
                <a:noFill/>
                <a:ln w="9525">
                  <a:noFill/>
                  <a:round/>
                  <a:headEnd/>
                  <a:tailEnd/>
                </a:ln>
              </p:spPr>
              <p:txBody>
                <a:bodyPr wrap="none" anchor="ctr"/>
                <a:lstStyle/>
                <a:p>
                  <a:endParaRPr lang="es-ES_tradnl"/>
                </a:p>
              </p:txBody>
            </p:sp>
            <p:grpSp>
              <p:nvGrpSpPr>
                <p:cNvPr id="5" name="Group 10"/>
                <p:cNvGrpSpPr>
                  <a:grpSpLocks/>
                </p:cNvGrpSpPr>
                <p:nvPr/>
              </p:nvGrpSpPr>
              <p:grpSpPr bwMode="auto">
                <a:xfrm>
                  <a:off x="1697" y="1448"/>
                  <a:ext cx="1043" cy="215"/>
                  <a:chOff x="1697" y="1448"/>
                  <a:chExt cx="1043" cy="215"/>
                </a:xfrm>
              </p:grpSpPr>
              <p:sp>
                <p:nvSpPr>
                  <p:cNvPr id="16465" name="AutoShape 11"/>
                  <p:cNvSpPr>
                    <a:spLocks noChangeArrowheads="1"/>
                  </p:cNvSpPr>
                  <p:nvPr/>
                </p:nvSpPr>
                <p:spPr bwMode="auto">
                  <a:xfrm>
                    <a:off x="1697" y="1448"/>
                    <a:ext cx="1043" cy="204"/>
                  </a:xfrm>
                  <a:prstGeom prst="roundRect">
                    <a:avLst>
                      <a:gd name="adj" fmla="val 486"/>
                    </a:avLst>
                  </a:prstGeom>
                  <a:noFill/>
                  <a:ln w="9525">
                    <a:noFill/>
                    <a:round/>
                    <a:headEnd/>
                    <a:tailEnd/>
                  </a:ln>
                </p:spPr>
                <p:txBody>
                  <a:bodyPr wrap="none" anchor="ctr"/>
                  <a:lstStyle/>
                  <a:p>
                    <a:endParaRPr lang="es-ES_tradnl"/>
                  </a:p>
                </p:txBody>
              </p:sp>
              <p:grpSp>
                <p:nvGrpSpPr>
                  <p:cNvPr id="6" name="Group 12"/>
                  <p:cNvGrpSpPr>
                    <a:grpSpLocks/>
                  </p:cNvGrpSpPr>
                  <p:nvPr/>
                </p:nvGrpSpPr>
                <p:grpSpPr bwMode="auto">
                  <a:xfrm>
                    <a:off x="1697" y="1448"/>
                    <a:ext cx="1043" cy="215"/>
                    <a:chOff x="1697" y="1448"/>
                    <a:chExt cx="1043" cy="215"/>
                  </a:xfrm>
                </p:grpSpPr>
                <p:sp>
                  <p:nvSpPr>
                    <p:cNvPr id="16467" name="AutoShape 13"/>
                    <p:cNvSpPr>
                      <a:spLocks noChangeArrowheads="1"/>
                    </p:cNvSpPr>
                    <p:nvPr/>
                  </p:nvSpPr>
                  <p:spPr bwMode="auto">
                    <a:xfrm>
                      <a:off x="1697" y="1448"/>
                      <a:ext cx="1043" cy="203"/>
                    </a:xfrm>
                    <a:prstGeom prst="roundRect">
                      <a:avLst>
                        <a:gd name="adj" fmla="val 491"/>
                      </a:avLst>
                    </a:prstGeom>
                    <a:noFill/>
                    <a:ln w="9525">
                      <a:noFill/>
                      <a:round/>
                      <a:headEnd/>
                      <a:tailEnd/>
                    </a:ln>
                  </p:spPr>
                  <p:txBody>
                    <a:bodyPr wrap="none" anchor="ctr"/>
                    <a:lstStyle/>
                    <a:p>
                      <a:endParaRPr lang="es-ES_tradnl"/>
                    </a:p>
                  </p:txBody>
                </p:sp>
                <p:sp>
                  <p:nvSpPr>
                    <p:cNvPr id="16468" name="AutoShape 14"/>
                    <p:cNvSpPr>
                      <a:spLocks noChangeArrowheads="1"/>
                    </p:cNvSpPr>
                    <p:nvPr/>
                  </p:nvSpPr>
                  <p:spPr bwMode="auto">
                    <a:xfrm>
                      <a:off x="1697" y="1448"/>
                      <a:ext cx="730" cy="215"/>
                    </a:xfrm>
                    <a:prstGeom prst="roundRect">
                      <a:avLst>
                        <a:gd name="adj" fmla="val 491"/>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latin typeface="Times New Roman" pitchFamily="18" charset="0"/>
                        </a:rPr>
                        <a:t>Less ethical</a:t>
                      </a:r>
                    </a:p>
                  </p:txBody>
                </p:sp>
              </p:grpSp>
            </p:grpSp>
          </p:grpSp>
        </p:grpSp>
      </p:grpSp>
      <p:grpSp>
        <p:nvGrpSpPr>
          <p:cNvPr id="7" name="Group 15"/>
          <p:cNvGrpSpPr>
            <a:grpSpLocks/>
          </p:cNvGrpSpPr>
          <p:nvPr/>
        </p:nvGrpSpPr>
        <p:grpSpPr bwMode="auto">
          <a:xfrm>
            <a:off x="4643438" y="1485900"/>
            <a:ext cx="1262062" cy="341313"/>
            <a:chOff x="3057" y="1448"/>
            <a:chExt cx="795" cy="215"/>
          </a:xfrm>
        </p:grpSpPr>
        <p:sp>
          <p:nvSpPr>
            <p:cNvPr id="16449" name="AutoShape 16"/>
            <p:cNvSpPr>
              <a:spLocks noChangeArrowheads="1"/>
            </p:cNvSpPr>
            <p:nvPr/>
          </p:nvSpPr>
          <p:spPr bwMode="auto">
            <a:xfrm>
              <a:off x="3057" y="1448"/>
              <a:ext cx="511" cy="208"/>
            </a:xfrm>
            <a:prstGeom prst="roundRect">
              <a:avLst>
                <a:gd name="adj" fmla="val 477"/>
              </a:avLst>
            </a:prstGeom>
            <a:noFill/>
            <a:ln w="9525">
              <a:noFill/>
              <a:round/>
              <a:headEnd/>
              <a:tailEnd/>
            </a:ln>
          </p:spPr>
          <p:txBody>
            <a:bodyPr wrap="none" anchor="ctr"/>
            <a:lstStyle/>
            <a:p>
              <a:endParaRPr lang="es-ES_tradnl"/>
            </a:p>
          </p:txBody>
        </p:sp>
        <p:grpSp>
          <p:nvGrpSpPr>
            <p:cNvPr id="8" name="Group 17"/>
            <p:cNvGrpSpPr>
              <a:grpSpLocks/>
            </p:cNvGrpSpPr>
            <p:nvPr/>
          </p:nvGrpSpPr>
          <p:grpSpPr bwMode="auto">
            <a:xfrm>
              <a:off x="3057" y="1448"/>
              <a:ext cx="795" cy="215"/>
              <a:chOff x="3057" y="1448"/>
              <a:chExt cx="795" cy="215"/>
            </a:xfrm>
          </p:grpSpPr>
          <p:sp>
            <p:nvSpPr>
              <p:cNvPr id="16451" name="AutoShape 18"/>
              <p:cNvSpPr>
                <a:spLocks noChangeArrowheads="1"/>
              </p:cNvSpPr>
              <p:nvPr/>
            </p:nvSpPr>
            <p:spPr bwMode="auto">
              <a:xfrm>
                <a:off x="3057" y="1448"/>
                <a:ext cx="508" cy="205"/>
              </a:xfrm>
              <a:prstGeom prst="roundRect">
                <a:avLst>
                  <a:gd name="adj" fmla="val 486"/>
                </a:avLst>
              </a:prstGeom>
              <a:noFill/>
              <a:ln w="9525">
                <a:noFill/>
                <a:round/>
                <a:headEnd/>
                <a:tailEnd/>
              </a:ln>
            </p:spPr>
            <p:txBody>
              <a:bodyPr wrap="none" anchor="ctr"/>
              <a:lstStyle/>
              <a:p>
                <a:endParaRPr lang="es-ES_tradnl"/>
              </a:p>
            </p:txBody>
          </p:sp>
          <p:grpSp>
            <p:nvGrpSpPr>
              <p:cNvPr id="9" name="Group 19"/>
              <p:cNvGrpSpPr>
                <a:grpSpLocks/>
              </p:cNvGrpSpPr>
              <p:nvPr/>
            </p:nvGrpSpPr>
            <p:grpSpPr bwMode="auto">
              <a:xfrm>
                <a:off x="3057" y="1448"/>
                <a:ext cx="795" cy="215"/>
                <a:chOff x="3057" y="1448"/>
                <a:chExt cx="795" cy="215"/>
              </a:xfrm>
            </p:grpSpPr>
            <p:sp>
              <p:nvSpPr>
                <p:cNvPr id="16453" name="AutoShape 20"/>
                <p:cNvSpPr>
                  <a:spLocks noChangeArrowheads="1"/>
                </p:cNvSpPr>
                <p:nvPr/>
              </p:nvSpPr>
              <p:spPr bwMode="auto">
                <a:xfrm>
                  <a:off x="3057" y="1448"/>
                  <a:ext cx="506" cy="205"/>
                </a:xfrm>
                <a:prstGeom prst="roundRect">
                  <a:avLst>
                    <a:gd name="adj" fmla="val 486"/>
                  </a:avLst>
                </a:prstGeom>
                <a:noFill/>
                <a:ln w="9525">
                  <a:noFill/>
                  <a:round/>
                  <a:headEnd/>
                  <a:tailEnd/>
                </a:ln>
              </p:spPr>
              <p:txBody>
                <a:bodyPr wrap="none" anchor="ctr"/>
                <a:lstStyle/>
                <a:p>
                  <a:endParaRPr lang="es-ES_tradnl"/>
                </a:p>
              </p:txBody>
            </p:sp>
            <p:grpSp>
              <p:nvGrpSpPr>
                <p:cNvPr id="10" name="Group 21"/>
                <p:cNvGrpSpPr>
                  <a:grpSpLocks/>
                </p:cNvGrpSpPr>
                <p:nvPr/>
              </p:nvGrpSpPr>
              <p:grpSpPr bwMode="auto">
                <a:xfrm>
                  <a:off x="3057" y="1448"/>
                  <a:ext cx="795" cy="215"/>
                  <a:chOff x="3057" y="1448"/>
                  <a:chExt cx="795" cy="215"/>
                </a:xfrm>
              </p:grpSpPr>
              <p:sp>
                <p:nvSpPr>
                  <p:cNvPr id="16455" name="AutoShape 22"/>
                  <p:cNvSpPr>
                    <a:spLocks noChangeArrowheads="1"/>
                  </p:cNvSpPr>
                  <p:nvPr/>
                </p:nvSpPr>
                <p:spPr bwMode="auto">
                  <a:xfrm>
                    <a:off x="3057" y="1448"/>
                    <a:ext cx="505" cy="204"/>
                  </a:xfrm>
                  <a:prstGeom prst="roundRect">
                    <a:avLst>
                      <a:gd name="adj" fmla="val 486"/>
                    </a:avLst>
                  </a:prstGeom>
                  <a:noFill/>
                  <a:ln w="9525">
                    <a:noFill/>
                    <a:round/>
                    <a:headEnd/>
                    <a:tailEnd/>
                  </a:ln>
                </p:spPr>
                <p:txBody>
                  <a:bodyPr wrap="none" anchor="ctr"/>
                  <a:lstStyle/>
                  <a:p>
                    <a:endParaRPr lang="es-ES_tradnl"/>
                  </a:p>
                </p:txBody>
              </p:sp>
              <p:grpSp>
                <p:nvGrpSpPr>
                  <p:cNvPr id="11" name="Group 23"/>
                  <p:cNvGrpSpPr>
                    <a:grpSpLocks/>
                  </p:cNvGrpSpPr>
                  <p:nvPr/>
                </p:nvGrpSpPr>
                <p:grpSpPr bwMode="auto">
                  <a:xfrm>
                    <a:off x="3057" y="1448"/>
                    <a:ext cx="795" cy="215"/>
                    <a:chOff x="3057" y="1448"/>
                    <a:chExt cx="795" cy="215"/>
                  </a:xfrm>
                </p:grpSpPr>
                <p:sp>
                  <p:nvSpPr>
                    <p:cNvPr id="16457" name="AutoShape 24"/>
                    <p:cNvSpPr>
                      <a:spLocks noChangeArrowheads="1"/>
                    </p:cNvSpPr>
                    <p:nvPr/>
                  </p:nvSpPr>
                  <p:spPr bwMode="auto">
                    <a:xfrm>
                      <a:off x="3057" y="1448"/>
                      <a:ext cx="505" cy="203"/>
                    </a:xfrm>
                    <a:prstGeom prst="roundRect">
                      <a:avLst>
                        <a:gd name="adj" fmla="val 491"/>
                      </a:avLst>
                    </a:prstGeom>
                    <a:noFill/>
                    <a:ln w="9525">
                      <a:noFill/>
                      <a:round/>
                      <a:headEnd/>
                      <a:tailEnd/>
                    </a:ln>
                  </p:spPr>
                  <p:txBody>
                    <a:bodyPr wrap="none" anchor="ctr"/>
                    <a:lstStyle/>
                    <a:p>
                      <a:endParaRPr lang="es-ES_tradnl"/>
                    </a:p>
                  </p:txBody>
                </p:sp>
                <p:sp>
                  <p:nvSpPr>
                    <p:cNvPr id="16458" name="AutoShape 25"/>
                    <p:cNvSpPr>
                      <a:spLocks noChangeArrowheads="1"/>
                    </p:cNvSpPr>
                    <p:nvPr/>
                  </p:nvSpPr>
                  <p:spPr bwMode="auto">
                    <a:xfrm>
                      <a:off x="3057" y="1448"/>
                      <a:ext cx="795" cy="215"/>
                    </a:xfrm>
                    <a:prstGeom prst="roundRect">
                      <a:avLst>
                        <a:gd name="adj" fmla="val 491"/>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latin typeface="Times New Roman" pitchFamily="18" charset="0"/>
                        </a:rPr>
                        <a:t>More Ethical</a:t>
                      </a:r>
                    </a:p>
                  </p:txBody>
                </p:sp>
              </p:grpSp>
            </p:grpSp>
          </p:grpSp>
        </p:grpSp>
      </p:grpSp>
      <p:grpSp>
        <p:nvGrpSpPr>
          <p:cNvPr id="12" name="Group 26"/>
          <p:cNvGrpSpPr>
            <a:grpSpLocks/>
          </p:cNvGrpSpPr>
          <p:nvPr/>
        </p:nvGrpSpPr>
        <p:grpSpPr bwMode="auto">
          <a:xfrm>
            <a:off x="2408238" y="1990725"/>
            <a:ext cx="341312" cy="984250"/>
            <a:chOff x="1419" y="1812"/>
            <a:chExt cx="215" cy="620"/>
          </a:xfrm>
        </p:grpSpPr>
        <p:sp>
          <p:nvSpPr>
            <p:cNvPr id="16439" name="AutoShape 27"/>
            <p:cNvSpPr>
              <a:spLocks noChangeArrowheads="1"/>
            </p:cNvSpPr>
            <p:nvPr/>
          </p:nvSpPr>
          <p:spPr bwMode="auto">
            <a:xfrm rot="-5400000">
              <a:off x="1219" y="2020"/>
              <a:ext cx="617" cy="208"/>
            </a:xfrm>
            <a:prstGeom prst="roundRect">
              <a:avLst>
                <a:gd name="adj" fmla="val 477"/>
              </a:avLst>
            </a:prstGeom>
            <a:noFill/>
            <a:ln w="9525">
              <a:noFill/>
              <a:round/>
              <a:headEnd/>
              <a:tailEnd/>
            </a:ln>
          </p:spPr>
          <p:txBody>
            <a:bodyPr wrap="none" anchor="ctr"/>
            <a:lstStyle/>
            <a:p>
              <a:endParaRPr lang="es-ES_tradnl"/>
            </a:p>
          </p:txBody>
        </p:sp>
        <p:grpSp>
          <p:nvGrpSpPr>
            <p:cNvPr id="13" name="Group 28"/>
            <p:cNvGrpSpPr>
              <a:grpSpLocks/>
            </p:cNvGrpSpPr>
            <p:nvPr/>
          </p:nvGrpSpPr>
          <p:grpSpPr bwMode="auto">
            <a:xfrm>
              <a:off x="1419" y="1812"/>
              <a:ext cx="215" cy="615"/>
              <a:chOff x="1419" y="1812"/>
              <a:chExt cx="215" cy="615"/>
            </a:xfrm>
          </p:grpSpPr>
          <p:sp>
            <p:nvSpPr>
              <p:cNvPr id="16441" name="AutoShape 29"/>
              <p:cNvSpPr>
                <a:spLocks noChangeArrowheads="1"/>
              </p:cNvSpPr>
              <p:nvPr/>
            </p:nvSpPr>
            <p:spPr bwMode="auto">
              <a:xfrm rot="-5400000">
                <a:off x="1220" y="2018"/>
                <a:ext cx="613" cy="205"/>
              </a:xfrm>
              <a:prstGeom prst="roundRect">
                <a:avLst>
                  <a:gd name="adj" fmla="val 486"/>
                </a:avLst>
              </a:prstGeom>
              <a:noFill/>
              <a:ln w="9525">
                <a:noFill/>
                <a:round/>
                <a:headEnd/>
                <a:tailEnd/>
              </a:ln>
            </p:spPr>
            <p:txBody>
              <a:bodyPr wrap="none" anchor="ctr"/>
              <a:lstStyle/>
              <a:p>
                <a:endParaRPr lang="es-ES_tradnl"/>
              </a:p>
            </p:txBody>
          </p:sp>
          <p:grpSp>
            <p:nvGrpSpPr>
              <p:cNvPr id="14" name="Group 30"/>
              <p:cNvGrpSpPr>
                <a:grpSpLocks/>
              </p:cNvGrpSpPr>
              <p:nvPr/>
            </p:nvGrpSpPr>
            <p:grpSpPr bwMode="auto">
              <a:xfrm>
                <a:off x="1419" y="1812"/>
                <a:ext cx="215" cy="612"/>
                <a:chOff x="1419" y="1812"/>
                <a:chExt cx="215" cy="612"/>
              </a:xfrm>
            </p:grpSpPr>
            <p:sp>
              <p:nvSpPr>
                <p:cNvPr id="16443" name="AutoShape 31"/>
                <p:cNvSpPr>
                  <a:spLocks noChangeArrowheads="1"/>
                </p:cNvSpPr>
                <p:nvPr/>
              </p:nvSpPr>
              <p:spPr bwMode="auto">
                <a:xfrm rot="-5400000">
                  <a:off x="1221" y="2016"/>
                  <a:ext cx="611" cy="205"/>
                </a:xfrm>
                <a:prstGeom prst="roundRect">
                  <a:avLst>
                    <a:gd name="adj" fmla="val 486"/>
                  </a:avLst>
                </a:prstGeom>
                <a:noFill/>
                <a:ln w="9525">
                  <a:noFill/>
                  <a:round/>
                  <a:headEnd/>
                  <a:tailEnd/>
                </a:ln>
              </p:spPr>
              <p:txBody>
                <a:bodyPr wrap="none" anchor="ctr"/>
                <a:lstStyle/>
                <a:p>
                  <a:endParaRPr lang="es-ES_tradnl"/>
                </a:p>
              </p:txBody>
            </p:sp>
            <p:grpSp>
              <p:nvGrpSpPr>
                <p:cNvPr id="15" name="Group 32"/>
                <p:cNvGrpSpPr>
                  <a:grpSpLocks/>
                </p:cNvGrpSpPr>
                <p:nvPr/>
              </p:nvGrpSpPr>
              <p:grpSpPr bwMode="auto">
                <a:xfrm>
                  <a:off x="1419" y="1812"/>
                  <a:ext cx="215" cy="611"/>
                  <a:chOff x="1419" y="1812"/>
                  <a:chExt cx="215" cy="611"/>
                </a:xfrm>
              </p:grpSpPr>
              <p:sp>
                <p:nvSpPr>
                  <p:cNvPr id="16445" name="AutoShape 33"/>
                  <p:cNvSpPr>
                    <a:spLocks noChangeArrowheads="1"/>
                  </p:cNvSpPr>
                  <p:nvPr/>
                </p:nvSpPr>
                <p:spPr bwMode="auto">
                  <a:xfrm rot="-5400000">
                    <a:off x="1221" y="2015"/>
                    <a:ext cx="610" cy="204"/>
                  </a:xfrm>
                  <a:prstGeom prst="roundRect">
                    <a:avLst>
                      <a:gd name="adj" fmla="val 486"/>
                    </a:avLst>
                  </a:prstGeom>
                  <a:noFill/>
                  <a:ln w="9525">
                    <a:noFill/>
                    <a:round/>
                    <a:headEnd/>
                    <a:tailEnd/>
                  </a:ln>
                </p:spPr>
                <p:txBody>
                  <a:bodyPr wrap="none" anchor="ctr"/>
                  <a:lstStyle/>
                  <a:p>
                    <a:endParaRPr lang="es-ES_tradnl"/>
                  </a:p>
                </p:txBody>
              </p:sp>
              <p:grpSp>
                <p:nvGrpSpPr>
                  <p:cNvPr id="16" name="Group 34"/>
                  <p:cNvGrpSpPr>
                    <a:grpSpLocks/>
                  </p:cNvGrpSpPr>
                  <p:nvPr/>
                </p:nvGrpSpPr>
                <p:grpSpPr bwMode="auto">
                  <a:xfrm>
                    <a:off x="1419" y="1812"/>
                    <a:ext cx="215" cy="611"/>
                    <a:chOff x="1419" y="1812"/>
                    <a:chExt cx="215" cy="611"/>
                  </a:xfrm>
                </p:grpSpPr>
                <p:sp>
                  <p:nvSpPr>
                    <p:cNvPr id="16447" name="AutoShape 35"/>
                    <p:cNvSpPr>
                      <a:spLocks noChangeArrowheads="1"/>
                    </p:cNvSpPr>
                    <p:nvPr/>
                  </p:nvSpPr>
                  <p:spPr bwMode="auto">
                    <a:xfrm rot="-5400000">
                      <a:off x="1221" y="2015"/>
                      <a:ext cx="610" cy="203"/>
                    </a:xfrm>
                    <a:prstGeom prst="roundRect">
                      <a:avLst>
                        <a:gd name="adj" fmla="val 491"/>
                      </a:avLst>
                    </a:prstGeom>
                    <a:noFill/>
                    <a:ln w="9525">
                      <a:noFill/>
                      <a:round/>
                      <a:headEnd/>
                      <a:tailEnd/>
                    </a:ln>
                  </p:spPr>
                  <p:txBody>
                    <a:bodyPr wrap="none" anchor="ctr"/>
                    <a:lstStyle/>
                    <a:p>
                      <a:endParaRPr lang="es-ES_tradnl"/>
                    </a:p>
                  </p:txBody>
                </p:sp>
                <p:sp>
                  <p:nvSpPr>
                    <p:cNvPr id="16448" name="AutoShape 36"/>
                    <p:cNvSpPr>
                      <a:spLocks noChangeArrowheads="1"/>
                    </p:cNvSpPr>
                    <p:nvPr/>
                  </p:nvSpPr>
                  <p:spPr bwMode="auto">
                    <a:xfrm rot="-5400000">
                      <a:off x="1311" y="2099"/>
                      <a:ext cx="432" cy="215"/>
                    </a:xfrm>
                    <a:prstGeom prst="roundRect">
                      <a:avLst>
                        <a:gd name="adj" fmla="val 491"/>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latin typeface="Times New Roman" pitchFamily="18" charset="0"/>
                        </a:rPr>
                        <a:t>Better</a:t>
                      </a:r>
                    </a:p>
                  </p:txBody>
                </p:sp>
              </p:grpSp>
            </p:grpSp>
          </p:grpSp>
        </p:grpSp>
      </p:grpSp>
      <p:grpSp>
        <p:nvGrpSpPr>
          <p:cNvPr id="17" name="Group 37"/>
          <p:cNvGrpSpPr>
            <a:grpSpLocks/>
          </p:cNvGrpSpPr>
          <p:nvPr/>
        </p:nvGrpSpPr>
        <p:grpSpPr bwMode="auto">
          <a:xfrm>
            <a:off x="2414588" y="3208338"/>
            <a:ext cx="341312" cy="1392237"/>
            <a:chOff x="1423" y="2759"/>
            <a:chExt cx="215" cy="877"/>
          </a:xfrm>
        </p:grpSpPr>
        <p:sp>
          <p:nvSpPr>
            <p:cNvPr id="16429" name="AutoShape 38"/>
            <p:cNvSpPr>
              <a:spLocks noChangeArrowheads="1"/>
            </p:cNvSpPr>
            <p:nvPr/>
          </p:nvSpPr>
          <p:spPr bwMode="auto">
            <a:xfrm rot="-5400000">
              <a:off x="1093" y="3098"/>
              <a:ext cx="869" cy="208"/>
            </a:xfrm>
            <a:prstGeom prst="roundRect">
              <a:avLst>
                <a:gd name="adj" fmla="val 477"/>
              </a:avLst>
            </a:prstGeom>
            <a:noFill/>
            <a:ln w="9525">
              <a:noFill/>
              <a:round/>
              <a:headEnd/>
              <a:tailEnd/>
            </a:ln>
          </p:spPr>
          <p:txBody>
            <a:bodyPr wrap="none" anchor="ctr"/>
            <a:lstStyle/>
            <a:p>
              <a:endParaRPr lang="es-ES_tradnl"/>
            </a:p>
          </p:txBody>
        </p:sp>
        <p:grpSp>
          <p:nvGrpSpPr>
            <p:cNvPr id="18" name="Group 39"/>
            <p:cNvGrpSpPr>
              <a:grpSpLocks/>
            </p:cNvGrpSpPr>
            <p:nvPr/>
          </p:nvGrpSpPr>
          <p:grpSpPr bwMode="auto">
            <a:xfrm>
              <a:off x="1423" y="2759"/>
              <a:ext cx="215" cy="872"/>
              <a:chOff x="1423" y="2759"/>
              <a:chExt cx="215" cy="872"/>
            </a:xfrm>
          </p:grpSpPr>
          <p:sp>
            <p:nvSpPr>
              <p:cNvPr id="16431" name="AutoShape 40"/>
              <p:cNvSpPr>
                <a:spLocks noChangeArrowheads="1"/>
              </p:cNvSpPr>
              <p:nvPr/>
            </p:nvSpPr>
            <p:spPr bwMode="auto">
              <a:xfrm rot="-5400000">
                <a:off x="1094" y="3096"/>
                <a:ext cx="865" cy="205"/>
              </a:xfrm>
              <a:prstGeom prst="roundRect">
                <a:avLst>
                  <a:gd name="adj" fmla="val 486"/>
                </a:avLst>
              </a:prstGeom>
              <a:noFill/>
              <a:ln w="9525">
                <a:noFill/>
                <a:round/>
                <a:headEnd/>
                <a:tailEnd/>
              </a:ln>
            </p:spPr>
            <p:txBody>
              <a:bodyPr wrap="none" anchor="ctr"/>
              <a:lstStyle/>
              <a:p>
                <a:endParaRPr lang="es-ES_tradnl"/>
              </a:p>
            </p:txBody>
          </p:sp>
          <p:grpSp>
            <p:nvGrpSpPr>
              <p:cNvPr id="19" name="Group 41"/>
              <p:cNvGrpSpPr>
                <a:grpSpLocks/>
              </p:cNvGrpSpPr>
              <p:nvPr/>
            </p:nvGrpSpPr>
            <p:grpSpPr bwMode="auto">
              <a:xfrm>
                <a:off x="1423" y="2759"/>
                <a:ext cx="215" cy="868"/>
                <a:chOff x="1423" y="2759"/>
                <a:chExt cx="215" cy="868"/>
              </a:xfrm>
            </p:grpSpPr>
            <p:sp>
              <p:nvSpPr>
                <p:cNvPr id="16433" name="AutoShape 42"/>
                <p:cNvSpPr>
                  <a:spLocks noChangeArrowheads="1"/>
                </p:cNvSpPr>
                <p:nvPr/>
              </p:nvSpPr>
              <p:spPr bwMode="auto">
                <a:xfrm rot="-5400000">
                  <a:off x="1095" y="3092"/>
                  <a:ext cx="864" cy="205"/>
                </a:xfrm>
                <a:prstGeom prst="roundRect">
                  <a:avLst>
                    <a:gd name="adj" fmla="val 486"/>
                  </a:avLst>
                </a:prstGeom>
                <a:noFill/>
                <a:ln w="9525">
                  <a:noFill/>
                  <a:round/>
                  <a:headEnd/>
                  <a:tailEnd/>
                </a:ln>
              </p:spPr>
              <p:txBody>
                <a:bodyPr wrap="none" anchor="ctr"/>
                <a:lstStyle/>
                <a:p>
                  <a:endParaRPr lang="es-ES_tradnl"/>
                </a:p>
              </p:txBody>
            </p:sp>
            <p:grpSp>
              <p:nvGrpSpPr>
                <p:cNvPr id="20" name="Group 43"/>
                <p:cNvGrpSpPr>
                  <a:grpSpLocks/>
                </p:cNvGrpSpPr>
                <p:nvPr/>
              </p:nvGrpSpPr>
              <p:grpSpPr bwMode="auto">
                <a:xfrm>
                  <a:off x="1423" y="2759"/>
                  <a:ext cx="215" cy="868"/>
                  <a:chOff x="1423" y="2759"/>
                  <a:chExt cx="215" cy="868"/>
                </a:xfrm>
              </p:grpSpPr>
              <p:sp>
                <p:nvSpPr>
                  <p:cNvPr id="16435" name="AutoShape 44"/>
                  <p:cNvSpPr>
                    <a:spLocks noChangeArrowheads="1"/>
                  </p:cNvSpPr>
                  <p:nvPr/>
                </p:nvSpPr>
                <p:spPr bwMode="auto">
                  <a:xfrm rot="-5400000">
                    <a:off x="1098" y="3089"/>
                    <a:ext cx="863" cy="204"/>
                  </a:xfrm>
                  <a:prstGeom prst="roundRect">
                    <a:avLst>
                      <a:gd name="adj" fmla="val 486"/>
                    </a:avLst>
                  </a:prstGeom>
                  <a:noFill/>
                  <a:ln w="9525">
                    <a:noFill/>
                    <a:round/>
                    <a:headEnd/>
                    <a:tailEnd/>
                  </a:ln>
                </p:spPr>
                <p:txBody>
                  <a:bodyPr wrap="none" anchor="ctr"/>
                  <a:lstStyle/>
                  <a:p>
                    <a:endParaRPr lang="es-ES_tradnl"/>
                  </a:p>
                </p:txBody>
              </p:sp>
              <p:grpSp>
                <p:nvGrpSpPr>
                  <p:cNvPr id="21" name="Group 45"/>
                  <p:cNvGrpSpPr>
                    <a:grpSpLocks/>
                  </p:cNvGrpSpPr>
                  <p:nvPr/>
                </p:nvGrpSpPr>
                <p:grpSpPr bwMode="auto">
                  <a:xfrm>
                    <a:off x="1423" y="2764"/>
                    <a:ext cx="215" cy="863"/>
                    <a:chOff x="1423" y="2764"/>
                    <a:chExt cx="215" cy="863"/>
                  </a:xfrm>
                </p:grpSpPr>
                <p:sp>
                  <p:nvSpPr>
                    <p:cNvPr id="16437" name="AutoShape 46"/>
                    <p:cNvSpPr>
                      <a:spLocks noChangeArrowheads="1"/>
                    </p:cNvSpPr>
                    <p:nvPr/>
                  </p:nvSpPr>
                  <p:spPr bwMode="auto">
                    <a:xfrm rot="-5400000">
                      <a:off x="1094" y="3094"/>
                      <a:ext cx="863" cy="203"/>
                    </a:xfrm>
                    <a:prstGeom prst="roundRect">
                      <a:avLst>
                        <a:gd name="adj" fmla="val 491"/>
                      </a:avLst>
                    </a:prstGeom>
                    <a:noFill/>
                    <a:ln w="9525">
                      <a:noFill/>
                      <a:round/>
                      <a:headEnd/>
                      <a:tailEnd/>
                    </a:ln>
                  </p:spPr>
                  <p:txBody>
                    <a:bodyPr wrap="none" anchor="ctr"/>
                    <a:lstStyle/>
                    <a:p>
                      <a:endParaRPr lang="es-ES_tradnl"/>
                    </a:p>
                  </p:txBody>
                </p:sp>
                <p:sp>
                  <p:nvSpPr>
                    <p:cNvPr id="16438" name="AutoShape 47"/>
                    <p:cNvSpPr>
                      <a:spLocks noChangeArrowheads="1"/>
                    </p:cNvSpPr>
                    <p:nvPr/>
                  </p:nvSpPr>
                  <p:spPr bwMode="auto">
                    <a:xfrm rot="-5400000">
                      <a:off x="1310" y="3287"/>
                      <a:ext cx="442" cy="215"/>
                    </a:xfrm>
                    <a:prstGeom prst="roundRect">
                      <a:avLst>
                        <a:gd name="adj" fmla="val 491"/>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latin typeface="Times New Roman" pitchFamily="18" charset="0"/>
                        </a:rPr>
                        <a:t>Worse</a:t>
                      </a:r>
                    </a:p>
                  </p:txBody>
                </p:sp>
              </p:grpSp>
            </p:grpSp>
          </p:grpSp>
        </p:grpSp>
      </p:grpSp>
      <p:grpSp>
        <p:nvGrpSpPr>
          <p:cNvPr id="22" name="Group 48"/>
          <p:cNvGrpSpPr>
            <a:grpSpLocks/>
          </p:cNvGrpSpPr>
          <p:nvPr/>
        </p:nvGrpSpPr>
        <p:grpSpPr bwMode="auto">
          <a:xfrm>
            <a:off x="3635375" y="1125538"/>
            <a:ext cx="1649413" cy="401637"/>
            <a:chOff x="2513" y="1221"/>
            <a:chExt cx="1039" cy="253"/>
          </a:xfrm>
        </p:grpSpPr>
        <p:sp>
          <p:nvSpPr>
            <p:cNvPr id="16419" name="AutoShape 49"/>
            <p:cNvSpPr>
              <a:spLocks noChangeArrowheads="1"/>
            </p:cNvSpPr>
            <p:nvPr/>
          </p:nvSpPr>
          <p:spPr bwMode="auto">
            <a:xfrm>
              <a:off x="2513" y="1221"/>
              <a:ext cx="609" cy="246"/>
            </a:xfrm>
            <a:prstGeom prst="roundRect">
              <a:avLst>
                <a:gd name="adj" fmla="val 403"/>
              </a:avLst>
            </a:prstGeom>
            <a:noFill/>
            <a:ln w="9525">
              <a:noFill/>
              <a:round/>
              <a:headEnd/>
              <a:tailEnd/>
            </a:ln>
          </p:spPr>
          <p:txBody>
            <a:bodyPr wrap="none" anchor="ctr"/>
            <a:lstStyle/>
            <a:p>
              <a:endParaRPr lang="es-ES_tradnl"/>
            </a:p>
          </p:txBody>
        </p:sp>
        <p:grpSp>
          <p:nvGrpSpPr>
            <p:cNvPr id="23" name="Group 50"/>
            <p:cNvGrpSpPr>
              <a:grpSpLocks/>
            </p:cNvGrpSpPr>
            <p:nvPr/>
          </p:nvGrpSpPr>
          <p:grpSpPr bwMode="auto">
            <a:xfrm>
              <a:off x="2513" y="1221"/>
              <a:ext cx="1039" cy="253"/>
              <a:chOff x="2513" y="1221"/>
              <a:chExt cx="1039" cy="253"/>
            </a:xfrm>
          </p:grpSpPr>
          <p:sp>
            <p:nvSpPr>
              <p:cNvPr id="16421" name="AutoShape 51"/>
              <p:cNvSpPr>
                <a:spLocks noChangeArrowheads="1"/>
              </p:cNvSpPr>
              <p:nvPr/>
            </p:nvSpPr>
            <p:spPr bwMode="auto">
              <a:xfrm>
                <a:off x="2513" y="1221"/>
                <a:ext cx="606" cy="243"/>
              </a:xfrm>
              <a:prstGeom prst="roundRect">
                <a:avLst>
                  <a:gd name="adj" fmla="val 412"/>
                </a:avLst>
              </a:prstGeom>
              <a:noFill/>
              <a:ln w="9525">
                <a:noFill/>
                <a:round/>
                <a:headEnd/>
                <a:tailEnd/>
              </a:ln>
            </p:spPr>
            <p:txBody>
              <a:bodyPr wrap="none" anchor="ctr"/>
              <a:lstStyle/>
              <a:p>
                <a:endParaRPr lang="es-ES_tradnl"/>
              </a:p>
            </p:txBody>
          </p:sp>
          <p:grpSp>
            <p:nvGrpSpPr>
              <p:cNvPr id="24" name="Group 52"/>
              <p:cNvGrpSpPr>
                <a:grpSpLocks/>
              </p:cNvGrpSpPr>
              <p:nvPr/>
            </p:nvGrpSpPr>
            <p:grpSpPr bwMode="auto">
              <a:xfrm>
                <a:off x="2513" y="1221"/>
                <a:ext cx="1039" cy="253"/>
                <a:chOff x="2513" y="1221"/>
                <a:chExt cx="1039" cy="253"/>
              </a:xfrm>
            </p:grpSpPr>
            <p:sp>
              <p:nvSpPr>
                <p:cNvPr id="16423" name="AutoShape 53"/>
                <p:cNvSpPr>
                  <a:spLocks noChangeArrowheads="1"/>
                </p:cNvSpPr>
                <p:nvPr/>
              </p:nvSpPr>
              <p:spPr bwMode="auto">
                <a:xfrm>
                  <a:off x="2513" y="1221"/>
                  <a:ext cx="604" cy="241"/>
                </a:xfrm>
                <a:prstGeom prst="roundRect">
                  <a:avLst>
                    <a:gd name="adj" fmla="val 417"/>
                  </a:avLst>
                </a:prstGeom>
                <a:noFill/>
                <a:ln w="9525">
                  <a:noFill/>
                  <a:round/>
                  <a:headEnd/>
                  <a:tailEnd/>
                </a:ln>
              </p:spPr>
              <p:txBody>
                <a:bodyPr wrap="none" anchor="ctr"/>
                <a:lstStyle/>
                <a:p>
                  <a:endParaRPr lang="es-ES_tradnl"/>
                </a:p>
              </p:txBody>
            </p:sp>
            <p:grpSp>
              <p:nvGrpSpPr>
                <p:cNvPr id="25" name="Group 54"/>
                <p:cNvGrpSpPr>
                  <a:grpSpLocks/>
                </p:cNvGrpSpPr>
                <p:nvPr/>
              </p:nvGrpSpPr>
              <p:grpSpPr bwMode="auto">
                <a:xfrm>
                  <a:off x="2513" y="1221"/>
                  <a:ext cx="1039" cy="253"/>
                  <a:chOff x="2513" y="1221"/>
                  <a:chExt cx="1039" cy="253"/>
                </a:xfrm>
              </p:grpSpPr>
              <p:sp>
                <p:nvSpPr>
                  <p:cNvPr id="16425" name="AutoShape 55"/>
                  <p:cNvSpPr>
                    <a:spLocks noChangeArrowheads="1"/>
                  </p:cNvSpPr>
                  <p:nvPr/>
                </p:nvSpPr>
                <p:spPr bwMode="auto">
                  <a:xfrm>
                    <a:off x="2513" y="1221"/>
                    <a:ext cx="603" cy="240"/>
                  </a:xfrm>
                  <a:prstGeom prst="roundRect">
                    <a:avLst>
                      <a:gd name="adj" fmla="val 417"/>
                    </a:avLst>
                  </a:prstGeom>
                  <a:noFill/>
                  <a:ln w="9525">
                    <a:noFill/>
                    <a:round/>
                    <a:headEnd/>
                    <a:tailEnd/>
                  </a:ln>
                </p:spPr>
                <p:txBody>
                  <a:bodyPr wrap="none" anchor="ctr"/>
                  <a:lstStyle/>
                  <a:p>
                    <a:endParaRPr lang="es-ES_tradnl"/>
                  </a:p>
                </p:txBody>
              </p:sp>
              <p:grpSp>
                <p:nvGrpSpPr>
                  <p:cNvPr id="26" name="Group 56"/>
                  <p:cNvGrpSpPr>
                    <a:grpSpLocks/>
                  </p:cNvGrpSpPr>
                  <p:nvPr/>
                </p:nvGrpSpPr>
                <p:grpSpPr bwMode="auto">
                  <a:xfrm>
                    <a:off x="2513" y="1221"/>
                    <a:ext cx="1039" cy="253"/>
                    <a:chOff x="2513" y="1221"/>
                    <a:chExt cx="1039" cy="253"/>
                  </a:xfrm>
                </p:grpSpPr>
                <p:sp>
                  <p:nvSpPr>
                    <p:cNvPr id="16427" name="AutoShape 57"/>
                    <p:cNvSpPr>
                      <a:spLocks noChangeArrowheads="1"/>
                    </p:cNvSpPr>
                    <p:nvPr/>
                  </p:nvSpPr>
                  <p:spPr bwMode="auto">
                    <a:xfrm>
                      <a:off x="2513" y="1221"/>
                      <a:ext cx="603" cy="240"/>
                    </a:xfrm>
                    <a:prstGeom prst="roundRect">
                      <a:avLst>
                        <a:gd name="adj" fmla="val 417"/>
                      </a:avLst>
                    </a:prstGeom>
                    <a:noFill/>
                    <a:ln w="9525">
                      <a:noFill/>
                      <a:round/>
                      <a:headEnd/>
                      <a:tailEnd/>
                    </a:ln>
                  </p:spPr>
                  <p:txBody>
                    <a:bodyPr wrap="none" anchor="ctr"/>
                    <a:lstStyle/>
                    <a:p>
                      <a:endParaRPr lang="es-ES_tradnl"/>
                    </a:p>
                  </p:txBody>
                </p:sp>
                <p:sp>
                  <p:nvSpPr>
                    <p:cNvPr id="16428" name="AutoShape 58"/>
                    <p:cNvSpPr>
                      <a:spLocks noChangeArrowheads="1"/>
                    </p:cNvSpPr>
                    <p:nvPr/>
                  </p:nvSpPr>
                  <p:spPr bwMode="auto">
                    <a:xfrm>
                      <a:off x="2513" y="1221"/>
                      <a:ext cx="1039" cy="253"/>
                    </a:xfrm>
                    <a:prstGeom prst="roundRect">
                      <a:avLst>
                        <a:gd name="adj" fmla="val 417"/>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latin typeface="Times New Roman" pitchFamily="18" charset="0"/>
                        </a:rPr>
                        <a:t>Ethical Values</a:t>
                      </a:r>
                    </a:p>
                  </p:txBody>
                </p:sp>
              </p:grpSp>
            </p:grpSp>
          </p:grpSp>
        </p:grpSp>
      </p:grpSp>
      <p:grpSp>
        <p:nvGrpSpPr>
          <p:cNvPr id="27" name="Group 59"/>
          <p:cNvGrpSpPr>
            <a:grpSpLocks/>
          </p:cNvGrpSpPr>
          <p:nvPr/>
        </p:nvGrpSpPr>
        <p:grpSpPr bwMode="auto">
          <a:xfrm>
            <a:off x="1830388" y="2922588"/>
            <a:ext cx="409575" cy="954087"/>
            <a:chOff x="1055" y="2271"/>
            <a:chExt cx="258" cy="601"/>
          </a:xfrm>
        </p:grpSpPr>
        <p:sp>
          <p:nvSpPr>
            <p:cNvPr id="16409" name="AutoShape 60"/>
            <p:cNvSpPr>
              <a:spLocks noChangeArrowheads="1"/>
            </p:cNvSpPr>
            <p:nvPr/>
          </p:nvSpPr>
          <p:spPr bwMode="auto">
            <a:xfrm rot="-5400000">
              <a:off x="953" y="2513"/>
              <a:ext cx="473" cy="246"/>
            </a:xfrm>
            <a:prstGeom prst="roundRect">
              <a:avLst>
                <a:gd name="adj" fmla="val 403"/>
              </a:avLst>
            </a:prstGeom>
            <a:noFill/>
            <a:ln w="9525">
              <a:noFill/>
              <a:round/>
              <a:headEnd/>
              <a:tailEnd/>
            </a:ln>
          </p:spPr>
          <p:txBody>
            <a:bodyPr wrap="none" anchor="ctr"/>
            <a:lstStyle/>
            <a:p>
              <a:endParaRPr lang="es-ES_tradnl"/>
            </a:p>
          </p:txBody>
        </p:sp>
        <p:grpSp>
          <p:nvGrpSpPr>
            <p:cNvPr id="28" name="Group 61"/>
            <p:cNvGrpSpPr>
              <a:grpSpLocks/>
            </p:cNvGrpSpPr>
            <p:nvPr/>
          </p:nvGrpSpPr>
          <p:grpSpPr bwMode="auto">
            <a:xfrm>
              <a:off x="1055" y="2271"/>
              <a:ext cx="253" cy="601"/>
              <a:chOff x="1055" y="2271"/>
              <a:chExt cx="253" cy="601"/>
            </a:xfrm>
          </p:grpSpPr>
          <p:sp>
            <p:nvSpPr>
              <p:cNvPr id="16411" name="AutoShape 62"/>
              <p:cNvSpPr>
                <a:spLocks noChangeArrowheads="1"/>
              </p:cNvSpPr>
              <p:nvPr/>
            </p:nvSpPr>
            <p:spPr bwMode="auto">
              <a:xfrm rot="-5400000">
                <a:off x="949" y="2516"/>
                <a:ext cx="469" cy="243"/>
              </a:xfrm>
              <a:prstGeom prst="roundRect">
                <a:avLst>
                  <a:gd name="adj" fmla="val 412"/>
                </a:avLst>
              </a:prstGeom>
              <a:noFill/>
              <a:ln w="9525">
                <a:noFill/>
                <a:round/>
                <a:headEnd/>
                <a:tailEnd/>
              </a:ln>
            </p:spPr>
            <p:txBody>
              <a:bodyPr wrap="none" anchor="ctr"/>
              <a:lstStyle/>
              <a:p>
                <a:endParaRPr lang="es-ES_tradnl"/>
              </a:p>
            </p:txBody>
          </p:sp>
          <p:grpSp>
            <p:nvGrpSpPr>
              <p:cNvPr id="29" name="Group 63"/>
              <p:cNvGrpSpPr>
                <a:grpSpLocks/>
              </p:cNvGrpSpPr>
              <p:nvPr/>
            </p:nvGrpSpPr>
            <p:grpSpPr bwMode="auto">
              <a:xfrm>
                <a:off x="1055" y="2271"/>
                <a:ext cx="253" cy="598"/>
                <a:chOff x="1055" y="2271"/>
                <a:chExt cx="253" cy="598"/>
              </a:xfrm>
            </p:grpSpPr>
            <p:sp>
              <p:nvSpPr>
                <p:cNvPr id="16413" name="AutoShape 64"/>
                <p:cNvSpPr>
                  <a:spLocks noChangeArrowheads="1"/>
                </p:cNvSpPr>
                <p:nvPr/>
              </p:nvSpPr>
              <p:spPr bwMode="auto">
                <a:xfrm rot="-5400000">
                  <a:off x="949" y="2515"/>
                  <a:ext cx="467" cy="241"/>
                </a:xfrm>
                <a:prstGeom prst="roundRect">
                  <a:avLst>
                    <a:gd name="adj" fmla="val 417"/>
                  </a:avLst>
                </a:prstGeom>
                <a:noFill/>
                <a:ln w="9525">
                  <a:noFill/>
                  <a:round/>
                  <a:headEnd/>
                  <a:tailEnd/>
                </a:ln>
              </p:spPr>
              <p:txBody>
                <a:bodyPr wrap="none" anchor="ctr"/>
                <a:lstStyle/>
                <a:p>
                  <a:endParaRPr lang="es-ES_tradnl"/>
                </a:p>
              </p:txBody>
            </p:sp>
            <p:grpSp>
              <p:nvGrpSpPr>
                <p:cNvPr id="30" name="Group 65"/>
                <p:cNvGrpSpPr>
                  <a:grpSpLocks/>
                </p:cNvGrpSpPr>
                <p:nvPr/>
              </p:nvGrpSpPr>
              <p:grpSpPr bwMode="auto">
                <a:xfrm>
                  <a:off x="1055" y="2271"/>
                  <a:ext cx="253" cy="597"/>
                  <a:chOff x="1055" y="2271"/>
                  <a:chExt cx="253" cy="597"/>
                </a:xfrm>
              </p:grpSpPr>
              <p:sp>
                <p:nvSpPr>
                  <p:cNvPr id="16415" name="AutoShape 66"/>
                  <p:cNvSpPr>
                    <a:spLocks noChangeArrowheads="1"/>
                  </p:cNvSpPr>
                  <p:nvPr/>
                </p:nvSpPr>
                <p:spPr bwMode="auto">
                  <a:xfrm rot="-5400000">
                    <a:off x="949" y="2514"/>
                    <a:ext cx="465" cy="240"/>
                  </a:xfrm>
                  <a:prstGeom prst="roundRect">
                    <a:avLst>
                      <a:gd name="adj" fmla="val 417"/>
                    </a:avLst>
                  </a:prstGeom>
                  <a:noFill/>
                  <a:ln w="9525">
                    <a:noFill/>
                    <a:round/>
                    <a:headEnd/>
                    <a:tailEnd/>
                  </a:ln>
                </p:spPr>
                <p:txBody>
                  <a:bodyPr wrap="none" anchor="ctr"/>
                  <a:lstStyle/>
                  <a:p>
                    <a:endParaRPr lang="es-ES_tradnl"/>
                  </a:p>
                </p:txBody>
              </p:sp>
              <p:grpSp>
                <p:nvGrpSpPr>
                  <p:cNvPr id="31" name="Group 67"/>
                  <p:cNvGrpSpPr>
                    <a:grpSpLocks/>
                  </p:cNvGrpSpPr>
                  <p:nvPr/>
                </p:nvGrpSpPr>
                <p:grpSpPr bwMode="auto">
                  <a:xfrm>
                    <a:off x="1055" y="2271"/>
                    <a:ext cx="253" cy="597"/>
                    <a:chOff x="1055" y="2271"/>
                    <a:chExt cx="253" cy="597"/>
                  </a:xfrm>
                </p:grpSpPr>
                <p:sp>
                  <p:nvSpPr>
                    <p:cNvPr id="16417" name="AutoShape 68"/>
                    <p:cNvSpPr>
                      <a:spLocks noChangeArrowheads="1"/>
                    </p:cNvSpPr>
                    <p:nvPr/>
                  </p:nvSpPr>
                  <p:spPr bwMode="auto">
                    <a:xfrm rot="-5400000">
                      <a:off x="950" y="2515"/>
                      <a:ext cx="464" cy="240"/>
                    </a:xfrm>
                    <a:prstGeom prst="roundRect">
                      <a:avLst>
                        <a:gd name="adj" fmla="val 417"/>
                      </a:avLst>
                    </a:prstGeom>
                    <a:noFill/>
                    <a:ln w="9525">
                      <a:noFill/>
                      <a:round/>
                      <a:headEnd/>
                      <a:tailEnd/>
                    </a:ln>
                  </p:spPr>
                  <p:txBody>
                    <a:bodyPr wrap="none" anchor="ctr"/>
                    <a:lstStyle/>
                    <a:p>
                      <a:endParaRPr lang="es-ES_tradnl"/>
                    </a:p>
                  </p:txBody>
                </p:sp>
                <p:sp>
                  <p:nvSpPr>
                    <p:cNvPr id="16418" name="AutoShape 69"/>
                    <p:cNvSpPr>
                      <a:spLocks noChangeArrowheads="1"/>
                    </p:cNvSpPr>
                    <p:nvPr/>
                  </p:nvSpPr>
                  <p:spPr bwMode="auto">
                    <a:xfrm rot="-5400000">
                      <a:off x="883" y="2443"/>
                      <a:ext cx="597" cy="253"/>
                    </a:xfrm>
                    <a:prstGeom prst="roundRect">
                      <a:avLst>
                        <a:gd name="adj" fmla="val 417"/>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latin typeface="Times New Roman" pitchFamily="18" charset="0"/>
                        </a:rPr>
                        <a:t>Interest</a:t>
                      </a:r>
                    </a:p>
                  </p:txBody>
                </p:sp>
              </p:grpSp>
            </p:grpSp>
          </p:grpSp>
        </p:grpSp>
      </p:grpSp>
      <p:sp>
        <p:nvSpPr>
          <p:cNvPr id="16394" name="Line 70"/>
          <p:cNvSpPr>
            <a:spLocks noChangeShapeType="1"/>
          </p:cNvSpPr>
          <p:nvPr/>
        </p:nvSpPr>
        <p:spPr bwMode="auto">
          <a:xfrm flipV="1">
            <a:off x="4500563" y="1846263"/>
            <a:ext cx="1587" cy="3111500"/>
          </a:xfrm>
          <a:prstGeom prst="line">
            <a:avLst/>
          </a:prstGeom>
          <a:noFill/>
          <a:ln w="9360" cap="rnd">
            <a:solidFill>
              <a:srgbClr val="000000"/>
            </a:solidFill>
            <a:prstDash val="sysDot"/>
            <a:round/>
            <a:headEnd/>
            <a:tailEnd/>
          </a:ln>
        </p:spPr>
        <p:txBody>
          <a:bodyPr/>
          <a:lstStyle/>
          <a:p>
            <a:endParaRPr lang="es-ES_tradnl"/>
          </a:p>
        </p:txBody>
      </p:sp>
      <p:sp>
        <p:nvSpPr>
          <p:cNvPr id="16395" name="Line 71"/>
          <p:cNvSpPr>
            <a:spLocks noChangeShapeType="1"/>
          </p:cNvSpPr>
          <p:nvPr/>
        </p:nvSpPr>
        <p:spPr bwMode="auto">
          <a:xfrm>
            <a:off x="2987675" y="3479800"/>
            <a:ext cx="3097213" cy="1588"/>
          </a:xfrm>
          <a:prstGeom prst="line">
            <a:avLst/>
          </a:prstGeom>
          <a:noFill/>
          <a:ln w="9360" cap="rnd">
            <a:solidFill>
              <a:srgbClr val="000000"/>
            </a:solidFill>
            <a:prstDash val="sysDot"/>
            <a:round/>
            <a:headEnd/>
            <a:tailEnd/>
          </a:ln>
        </p:spPr>
        <p:txBody>
          <a:bodyPr/>
          <a:lstStyle/>
          <a:p>
            <a:endParaRPr lang="es-ES_tradnl"/>
          </a:p>
        </p:txBody>
      </p:sp>
      <p:sp>
        <p:nvSpPr>
          <p:cNvPr id="823368" name="AutoShape 72"/>
          <p:cNvSpPr>
            <a:spLocks noChangeArrowheads="1"/>
          </p:cNvSpPr>
          <p:nvPr/>
        </p:nvSpPr>
        <p:spPr bwMode="auto">
          <a:xfrm>
            <a:off x="4572000" y="1990725"/>
            <a:ext cx="1439863" cy="1366838"/>
          </a:xfrm>
          <a:prstGeom prst="roundRect">
            <a:avLst>
              <a:gd name="adj" fmla="val 16667"/>
            </a:avLst>
          </a:prstGeom>
          <a:noFill/>
          <a:ln w="9525">
            <a:solidFill>
              <a:schemeClr val="tx1"/>
            </a:solidFill>
            <a:round/>
            <a:headEnd/>
            <a:tailEnd/>
          </a:ln>
        </p:spPr>
        <p:txBody>
          <a:bodyPr wrap="none" anchor="ctr"/>
          <a:lstStyle/>
          <a:p>
            <a:pPr>
              <a:spcBef>
                <a:spcPts val="1500"/>
              </a:spcBef>
            </a:pPr>
            <a:endParaRPr lang="es-ES_tradnl" sz="2000"/>
          </a:p>
        </p:txBody>
      </p:sp>
      <p:sp>
        <p:nvSpPr>
          <p:cNvPr id="823369" name="Text Box 73"/>
          <p:cNvSpPr txBox="1">
            <a:spLocks noChangeArrowheads="1"/>
          </p:cNvSpPr>
          <p:nvPr/>
        </p:nvSpPr>
        <p:spPr bwMode="auto">
          <a:xfrm>
            <a:off x="4889500" y="2422525"/>
            <a:ext cx="762000" cy="396875"/>
          </a:xfrm>
          <a:prstGeom prst="rect">
            <a:avLst/>
          </a:prstGeom>
          <a:noFill/>
          <a:ln w="9525">
            <a:noFill/>
            <a:miter lim="800000"/>
            <a:headEnd/>
            <a:tailEnd/>
          </a:ln>
        </p:spPr>
        <p:txBody>
          <a:bodyPr wrap="none">
            <a:spAutoFit/>
          </a:bodyPr>
          <a:lstStyle/>
          <a:p>
            <a:r>
              <a:rPr lang="en-US" sz="2000" b="1"/>
              <a:t>Ideal</a:t>
            </a:r>
          </a:p>
        </p:txBody>
      </p:sp>
      <p:sp>
        <p:nvSpPr>
          <p:cNvPr id="823371" name="Text Box 75"/>
          <p:cNvSpPr txBox="1">
            <a:spLocks noChangeArrowheads="1"/>
          </p:cNvSpPr>
          <p:nvPr/>
        </p:nvSpPr>
        <p:spPr bwMode="auto">
          <a:xfrm>
            <a:off x="3132138" y="4006850"/>
            <a:ext cx="1268412" cy="396875"/>
          </a:xfrm>
          <a:prstGeom prst="rect">
            <a:avLst/>
          </a:prstGeom>
          <a:noFill/>
          <a:ln w="9525">
            <a:noFill/>
            <a:miter lim="800000"/>
            <a:headEnd/>
            <a:tailEnd/>
          </a:ln>
        </p:spPr>
        <p:txBody>
          <a:bodyPr wrap="none">
            <a:spAutoFit/>
          </a:bodyPr>
          <a:lstStyle/>
          <a:p>
            <a:r>
              <a:rPr lang="en-US" sz="2000" b="1"/>
              <a:t>Irrational</a:t>
            </a:r>
          </a:p>
        </p:txBody>
      </p:sp>
      <p:sp>
        <p:nvSpPr>
          <p:cNvPr id="823372" name="AutoShape 76"/>
          <p:cNvSpPr>
            <a:spLocks noChangeArrowheads="1"/>
          </p:cNvSpPr>
          <p:nvPr/>
        </p:nvSpPr>
        <p:spPr bwMode="auto">
          <a:xfrm>
            <a:off x="3059113" y="1990725"/>
            <a:ext cx="1368425" cy="1366838"/>
          </a:xfrm>
          <a:prstGeom prst="roundRect">
            <a:avLst>
              <a:gd name="adj" fmla="val 16667"/>
            </a:avLst>
          </a:prstGeom>
          <a:noFill/>
          <a:ln w="9525">
            <a:solidFill>
              <a:schemeClr val="tx1"/>
            </a:solidFill>
            <a:round/>
            <a:headEnd/>
            <a:tailEnd/>
          </a:ln>
        </p:spPr>
        <p:txBody>
          <a:bodyPr wrap="none" anchor="ctr"/>
          <a:lstStyle/>
          <a:p>
            <a:pPr>
              <a:spcBef>
                <a:spcPts val="1500"/>
              </a:spcBef>
            </a:pPr>
            <a:endParaRPr lang="es-ES_tradnl" sz="2000"/>
          </a:p>
        </p:txBody>
      </p:sp>
      <p:sp>
        <p:nvSpPr>
          <p:cNvPr id="823373" name="Text Box 77"/>
          <p:cNvSpPr txBox="1">
            <a:spLocks noChangeArrowheads="1"/>
          </p:cNvSpPr>
          <p:nvPr/>
        </p:nvSpPr>
        <p:spPr bwMode="auto">
          <a:xfrm>
            <a:off x="3203575" y="2133600"/>
            <a:ext cx="1100138" cy="1006475"/>
          </a:xfrm>
          <a:prstGeom prst="rect">
            <a:avLst/>
          </a:prstGeom>
          <a:noFill/>
          <a:ln w="9525">
            <a:noFill/>
            <a:miter lim="800000"/>
            <a:headEnd/>
            <a:tailEnd/>
          </a:ln>
        </p:spPr>
        <p:txBody>
          <a:bodyPr wrap="none">
            <a:spAutoFit/>
          </a:bodyPr>
          <a:lstStyle/>
          <a:p>
            <a:pPr algn="ctr"/>
            <a:r>
              <a:rPr lang="en-US" sz="2000" b="1"/>
              <a:t>Priority</a:t>
            </a:r>
          </a:p>
          <a:p>
            <a:pPr algn="ctr"/>
            <a:r>
              <a:rPr lang="en-US" sz="2000" b="1"/>
              <a:t>to</a:t>
            </a:r>
          </a:p>
          <a:p>
            <a:pPr algn="ctr"/>
            <a:r>
              <a:rPr lang="en-US" sz="2000" b="1"/>
              <a:t>interest</a:t>
            </a:r>
          </a:p>
        </p:txBody>
      </p:sp>
      <p:sp>
        <p:nvSpPr>
          <p:cNvPr id="823374" name="AutoShape 78"/>
          <p:cNvSpPr>
            <a:spLocks noChangeArrowheads="1"/>
          </p:cNvSpPr>
          <p:nvPr/>
        </p:nvSpPr>
        <p:spPr bwMode="auto">
          <a:xfrm>
            <a:off x="4572000" y="3575050"/>
            <a:ext cx="1439863" cy="1366838"/>
          </a:xfrm>
          <a:prstGeom prst="roundRect">
            <a:avLst>
              <a:gd name="adj" fmla="val 16667"/>
            </a:avLst>
          </a:prstGeom>
          <a:noFill/>
          <a:ln w="9525">
            <a:solidFill>
              <a:schemeClr val="tx1"/>
            </a:solidFill>
            <a:round/>
            <a:headEnd/>
            <a:tailEnd/>
          </a:ln>
        </p:spPr>
        <p:txBody>
          <a:bodyPr wrap="none" anchor="ctr"/>
          <a:lstStyle/>
          <a:p>
            <a:pPr>
              <a:spcBef>
                <a:spcPts val="1500"/>
              </a:spcBef>
            </a:pPr>
            <a:endParaRPr lang="es-ES_tradnl" sz="2000"/>
          </a:p>
        </p:txBody>
      </p:sp>
      <p:sp>
        <p:nvSpPr>
          <p:cNvPr id="823375" name="Text Box 79"/>
          <p:cNvSpPr txBox="1">
            <a:spLocks noChangeArrowheads="1"/>
          </p:cNvSpPr>
          <p:nvPr/>
        </p:nvSpPr>
        <p:spPr bwMode="auto">
          <a:xfrm>
            <a:off x="4716463" y="3719513"/>
            <a:ext cx="1071562" cy="1006475"/>
          </a:xfrm>
          <a:prstGeom prst="rect">
            <a:avLst/>
          </a:prstGeom>
          <a:noFill/>
          <a:ln w="9525">
            <a:noFill/>
            <a:miter lim="800000"/>
            <a:headEnd/>
            <a:tailEnd/>
          </a:ln>
        </p:spPr>
        <p:txBody>
          <a:bodyPr wrap="none">
            <a:spAutoFit/>
          </a:bodyPr>
          <a:lstStyle/>
          <a:p>
            <a:pPr algn="ctr"/>
            <a:r>
              <a:rPr lang="en-US" sz="2000" b="1"/>
              <a:t>Priority</a:t>
            </a:r>
          </a:p>
          <a:p>
            <a:pPr algn="ctr"/>
            <a:r>
              <a:rPr lang="en-US" sz="2000" b="1"/>
              <a:t>to</a:t>
            </a:r>
          </a:p>
          <a:p>
            <a:pPr algn="ctr"/>
            <a:r>
              <a:rPr lang="en-US" sz="2000" b="1"/>
              <a:t>ethics</a:t>
            </a:r>
          </a:p>
        </p:txBody>
      </p:sp>
      <p:sp>
        <p:nvSpPr>
          <p:cNvPr id="823378" name="Rectangle 82"/>
          <p:cNvSpPr>
            <a:spLocks noChangeArrowheads="1"/>
          </p:cNvSpPr>
          <p:nvPr/>
        </p:nvSpPr>
        <p:spPr bwMode="auto">
          <a:xfrm>
            <a:off x="2987675" y="1917700"/>
            <a:ext cx="1512888" cy="1584325"/>
          </a:xfrm>
          <a:prstGeom prst="rect">
            <a:avLst/>
          </a:prstGeom>
          <a:noFill/>
          <a:ln w="76200">
            <a:solidFill>
              <a:schemeClr val="tx2"/>
            </a:solidFill>
            <a:miter lim="800000"/>
            <a:headEnd/>
            <a:tailEnd/>
          </a:ln>
          <a:effectLst/>
        </p:spPr>
        <p:txBody>
          <a:bodyPr wrap="none" anchor="ctr"/>
          <a:lstStyle/>
          <a:p>
            <a:pPr>
              <a:buFont typeface="Times New Roman" pitchFamily="16" charset="0"/>
              <a:buNone/>
              <a:defRPr/>
            </a:pPr>
            <a:endParaRPr lang="es-ES_tradnl" dirty="0">
              <a:latin typeface="Tahoma" charset="0"/>
            </a:endParaRPr>
          </a:p>
        </p:txBody>
      </p:sp>
      <p:sp>
        <p:nvSpPr>
          <p:cNvPr id="823379" name="Rectangle 83"/>
          <p:cNvSpPr>
            <a:spLocks noChangeArrowheads="1"/>
          </p:cNvSpPr>
          <p:nvPr/>
        </p:nvSpPr>
        <p:spPr bwMode="auto">
          <a:xfrm>
            <a:off x="4500563" y="3502025"/>
            <a:ext cx="1584325" cy="1512888"/>
          </a:xfrm>
          <a:prstGeom prst="rect">
            <a:avLst/>
          </a:prstGeom>
          <a:noFill/>
          <a:ln w="76200">
            <a:solidFill>
              <a:schemeClr val="tx2"/>
            </a:solidFill>
            <a:miter lim="800000"/>
            <a:headEnd/>
            <a:tailEnd/>
          </a:ln>
          <a:effectLst/>
        </p:spPr>
        <p:txBody>
          <a:bodyPr wrap="none" anchor="ctr"/>
          <a:lstStyle/>
          <a:p>
            <a:pPr>
              <a:buFont typeface="Times New Roman" pitchFamily="16" charset="0"/>
              <a:buNone/>
              <a:defRPr/>
            </a:pPr>
            <a:endParaRPr lang="es-ES_tradnl">
              <a:latin typeface="Tahoma" charset="0"/>
            </a:endParaRPr>
          </a:p>
        </p:txBody>
      </p:sp>
      <p:sp>
        <p:nvSpPr>
          <p:cNvPr id="16407" name="Rectangle 83"/>
          <p:cNvSpPr>
            <a:spLocks noChangeArrowheads="1"/>
          </p:cNvSpPr>
          <p:nvPr/>
        </p:nvSpPr>
        <p:spPr bwMode="auto">
          <a:xfrm>
            <a:off x="4386263" y="6543675"/>
            <a:ext cx="3236912" cy="239713"/>
          </a:xfrm>
          <a:prstGeom prst="rect">
            <a:avLst/>
          </a:prstGeom>
          <a:noFill/>
          <a:ln w="9525">
            <a:noFill/>
            <a:miter lim="800000"/>
            <a:headEnd/>
            <a:tailEnd/>
          </a:ln>
        </p:spPr>
        <p:txBody>
          <a:bodyPr>
            <a:spAutoFit/>
          </a:bodyPr>
          <a:lstStyle/>
          <a:p>
            <a:pPr>
              <a:buClr>
                <a:srgbClr val="FFCC00"/>
              </a:buClr>
            </a:pPr>
            <a:r>
              <a:rPr lang="fr-FR" sz="1000" i="1">
                <a:solidFill>
                  <a:srgbClr val="FFFFFF"/>
                </a:solidFill>
              </a:rPr>
              <a:t>Marc Le Menestrel, UPF &amp; INSEAD, for</a:t>
            </a:r>
            <a:endParaRPr lang="es-ES_tradnl" sz="1000" i="1">
              <a:solidFill>
                <a:srgbClr val="FFFFFF"/>
              </a:solidFill>
            </a:endParaRPr>
          </a:p>
        </p:txBody>
      </p:sp>
      <p:sp>
        <p:nvSpPr>
          <p:cNvPr id="85" name="Text Box 74"/>
          <p:cNvSpPr txBox="1">
            <a:spLocks noChangeArrowheads="1"/>
          </p:cNvSpPr>
          <p:nvPr/>
        </p:nvSpPr>
        <p:spPr bwMode="auto">
          <a:xfrm>
            <a:off x="250825" y="5300663"/>
            <a:ext cx="8496300" cy="1311275"/>
          </a:xfrm>
          <a:prstGeom prst="rect">
            <a:avLst/>
          </a:prstGeom>
          <a:solidFill>
            <a:schemeClr val="bg1"/>
          </a:solidFill>
          <a:ln w="9525">
            <a:noFill/>
            <a:miter lim="800000"/>
            <a:headEnd/>
            <a:tailEnd/>
          </a:ln>
        </p:spPr>
        <p:txBody>
          <a:bodyPr>
            <a:spAutoFit/>
          </a:bodyPr>
          <a:lstStyle/>
          <a:p>
            <a:pPr eaLnBrk="1" hangingPunct="1">
              <a:spcBef>
                <a:spcPct val="0"/>
              </a:spcBef>
            </a:pPr>
            <a:r>
              <a:rPr lang="en-US" sz="2000">
                <a:latin typeface="Arial" charset="0"/>
              </a:rPr>
              <a:t>Rational choices between interest and ethics are often kept hidden, but they are the most difficult:</a:t>
            </a:r>
          </a:p>
          <a:p>
            <a:pPr eaLnBrk="1" hangingPunct="1">
              <a:spcBef>
                <a:spcPct val="0"/>
              </a:spcBef>
            </a:pPr>
            <a:r>
              <a:rPr lang="en-US" sz="2000">
                <a:latin typeface="Arial" charset="0"/>
              </a:rPr>
              <a:t>We can rationally give priority to interest, and sacrifice ethics</a:t>
            </a:r>
          </a:p>
          <a:p>
            <a:pPr eaLnBrk="1" hangingPunct="1">
              <a:spcBef>
                <a:spcPct val="0"/>
              </a:spcBef>
            </a:pPr>
            <a:r>
              <a:rPr lang="en-US" sz="2000">
                <a:latin typeface="Arial" charset="0"/>
              </a:rPr>
              <a:t>We can rationally give priority to ethics, and sacrifice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3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33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33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33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33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33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33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233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33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68" grpId="0" animBg="1"/>
      <p:bldP spid="823369" grpId="0"/>
      <p:bldP spid="823371" grpId="0"/>
      <p:bldP spid="823372" grpId="0" animBg="1"/>
      <p:bldP spid="823373" grpId="0"/>
      <p:bldP spid="823374" grpId="0" animBg="1"/>
      <p:bldP spid="823375" grpId="0"/>
      <p:bldP spid="823378" grpId="0" animBg="1"/>
      <p:bldP spid="823379" grpId="0" animBg="1"/>
      <p:bldP spid="8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228600"/>
            <a:ext cx="7473950" cy="685800"/>
          </a:xfrm>
        </p:spPr>
        <p:txBody>
          <a:bodyPr/>
          <a:lstStyle/>
          <a:p>
            <a:pPr defTabSz="762000"/>
            <a:r>
              <a:rPr lang="en-US" sz="3000" dirty="0" smtClean="0"/>
              <a:t>Blue Monday</a:t>
            </a:r>
            <a:endParaRPr lang="en-US" sz="3000" dirty="0" smtClean="0"/>
          </a:p>
        </p:txBody>
      </p:sp>
      <p:sp>
        <p:nvSpPr>
          <p:cNvPr id="242691" name="Rectangle 3"/>
          <p:cNvSpPr>
            <a:spLocks noGrp="1" noChangeArrowheads="1"/>
          </p:cNvSpPr>
          <p:nvPr>
            <p:ph type="body" idx="1"/>
          </p:nvPr>
        </p:nvSpPr>
        <p:spPr>
          <a:xfrm>
            <a:off x="533400" y="1905000"/>
            <a:ext cx="8362950" cy="4210050"/>
          </a:xfrm>
        </p:spPr>
        <p:txBody>
          <a:bodyPr/>
          <a:lstStyle/>
          <a:p>
            <a:pPr algn="ctr">
              <a:lnSpc>
                <a:spcPct val="131000"/>
              </a:lnSpc>
              <a:buFontTx/>
              <a:buNone/>
            </a:pPr>
            <a:r>
              <a:rPr lang="en-US" sz="2400" b="0" dirty="0" smtClean="0"/>
              <a:t>As </a:t>
            </a:r>
            <a:r>
              <a:rPr lang="en-US" sz="2400" b="0" dirty="0" smtClean="0"/>
              <a:t>Alex, </a:t>
            </a:r>
            <a:r>
              <a:rPr lang="en-US" sz="2400" b="0" dirty="0" smtClean="0"/>
              <a:t>what would you do?</a:t>
            </a:r>
          </a:p>
          <a:p>
            <a:pPr algn="ctr">
              <a:lnSpc>
                <a:spcPct val="131000"/>
              </a:lnSpc>
              <a:buFontTx/>
              <a:buNone/>
            </a:pPr>
            <a:endParaRPr lang="en-US" sz="2400" b="0" dirty="0" smtClean="0"/>
          </a:p>
          <a:p>
            <a:pPr algn="ctr">
              <a:lnSpc>
                <a:spcPct val="131000"/>
              </a:lnSpc>
              <a:buFontTx/>
              <a:buNone/>
            </a:pPr>
            <a:endParaRPr lang="en-US" sz="2400" b="0" dirty="0" smtClean="0"/>
          </a:p>
          <a:p>
            <a:pPr algn="ctr">
              <a:lnSpc>
                <a:spcPct val="131000"/>
              </a:lnSpc>
              <a:buFontTx/>
              <a:buNone/>
            </a:pPr>
            <a:endParaRPr lang="en-US" sz="2400" b="0" dirty="0" smtClean="0"/>
          </a:p>
          <a:p>
            <a:pPr algn="ctr">
              <a:lnSpc>
                <a:spcPct val="131000"/>
              </a:lnSpc>
              <a:buFontTx/>
              <a:buNone/>
            </a:pPr>
            <a:r>
              <a:rPr lang="en-GB" sz="2400" b="0" dirty="0" smtClean="0"/>
              <a:t>Why?</a:t>
            </a:r>
          </a:p>
          <a:p>
            <a:pPr algn="ctr">
              <a:lnSpc>
                <a:spcPct val="131000"/>
              </a:lnSpc>
              <a:buFontTx/>
              <a:buNone/>
            </a:pPr>
            <a:endParaRPr lang="en-GB" sz="2400" b="0" dirty="0" smtClean="0"/>
          </a:p>
          <a:p>
            <a:pPr>
              <a:buFontTx/>
              <a:buNone/>
            </a:pPr>
            <a:endParaRPr lang="en-US" sz="2400" b="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wipe(left)">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1">
                                            <p:txEl>
                                              <p:pRg st="4" end="4"/>
                                            </p:txEl>
                                          </p:spTgt>
                                        </p:tgtEl>
                                        <p:attrNameLst>
                                          <p:attrName>style.visibility</p:attrName>
                                        </p:attrNameLst>
                                      </p:cBhvr>
                                      <p:to>
                                        <p:strVal val="visible"/>
                                      </p:to>
                                    </p:set>
                                    <p:animEffect transition="in" filter="wipe(left)">
                                      <p:cBhvr>
                                        <p:cTn id="12"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495800" y="1600200"/>
            <a:ext cx="3814763" cy="2720975"/>
          </a:xfrm>
          <a:prstGeom prst="rect">
            <a:avLst/>
          </a:prstGeom>
          <a:noFill/>
          <a:ln w="9525">
            <a:noFill/>
            <a:miter lim="800000"/>
            <a:headEnd/>
            <a:tailEnd/>
          </a:ln>
        </p:spPr>
        <p:txBody>
          <a:bodyPr>
            <a:spAutoFit/>
          </a:bodyPr>
          <a:lstStyle/>
          <a:p>
            <a:pPr>
              <a:lnSpc>
                <a:spcPct val="90000"/>
              </a:lnSpc>
            </a:pPr>
            <a:r>
              <a:rPr lang="en-US" sz="2400"/>
              <a:t>The Experimenter (E) persuades the “Teacher” Participant (T) to give what the Teacher Participant believes are painful electric shocks to another “Learner” Participant (L), who is actually an actor. </a:t>
            </a:r>
          </a:p>
        </p:txBody>
      </p:sp>
      <p:sp>
        <p:nvSpPr>
          <p:cNvPr id="48131" name="Rectangle 3"/>
          <p:cNvSpPr>
            <a:spLocks noGrp="1" noChangeArrowheads="1"/>
          </p:cNvSpPr>
          <p:nvPr>
            <p:ph type="title"/>
          </p:nvPr>
        </p:nvSpPr>
        <p:spPr>
          <a:xfrm>
            <a:off x="609600" y="260350"/>
            <a:ext cx="7545388" cy="654050"/>
          </a:xfrm>
        </p:spPr>
        <p:txBody>
          <a:bodyPr/>
          <a:lstStyle/>
          <a:p>
            <a:r>
              <a:rPr lang="en-US" sz="3000" smtClean="0"/>
              <a:t>Milgram experiment</a:t>
            </a:r>
          </a:p>
        </p:txBody>
      </p:sp>
      <p:pic>
        <p:nvPicPr>
          <p:cNvPr id="48132" name="Picture 4"/>
          <p:cNvPicPr>
            <a:picLocks noChangeAspect="1" noChangeArrowheads="1"/>
          </p:cNvPicPr>
          <p:nvPr>
            <p:ph idx="1"/>
          </p:nvPr>
        </p:nvPicPr>
        <p:blipFill>
          <a:blip r:embed="rId2" cstate="print"/>
          <a:srcRect/>
          <a:stretch>
            <a:fillRect/>
          </a:stretch>
        </p:blipFill>
        <p:spPr>
          <a:xfrm>
            <a:off x="228600" y="1371600"/>
            <a:ext cx="3240088" cy="4592638"/>
          </a:xfr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7544" y="332656"/>
            <a:ext cx="8077200" cy="944562"/>
          </a:xfrm>
        </p:spPr>
        <p:txBody>
          <a:bodyPr/>
          <a:lstStyle/>
          <a:p>
            <a:r>
              <a:rPr lang="en-US" sz="3000" dirty="0" smtClean="0"/>
              <a:t>The Hoax</a:t>
            </a:r>
          </a:p>
        </p:txBody>
      </p:sp>
      <p:sp>
        <p:nvSpPr>
          <p:cNvPr id="49155" name="Rectangle 3"/>
          <p:cNvSpPr>
            <a:spLocks noGrp="1" noChangeArrowheads="1"/>
          </p:cNvSpPr>
          <p:nvPr>
            <p:ph type="body" sz="half" idx="1"/>
          </p:nvPr>
        </p:nvSpPr>
        <p:spPr>
          <a:xfrm>
            <a:off x="250825" y="1295400"/>
            <a:ext cx="6378575" cy="4362450"/>
          </a:xfrm>
        </p:spPr>
        <p:txBody>
          <a:bodyPr/>
          <a:lstStyle/>
          <a:p>
            <a:pPr marL="457200" indent="-457200">
              <a:lnSpc>
                <a:spcPct val="110000"/>
              </a:lnSpc>
              <a:buFontTx/>
              <a:buAutoNum type="arabicPeriod"/>
            </a:pPr>
            <a:r>
              <a:rPr lang="en-US" sz="1800" dirty="0" smtClean="0">
                <a:cs typeface="Arial" charset="0"/>
              </a:rPr>
              <a:t>The “Teacher” Participant T was told to be a “Teacher”</a:t>
            </a:r>
            <a:br>
              <a:rPr lang="en-US" sz="1800" dirty="0" smtClean="0">
                <a:cs typeface="Arial" charset="0"/>
              </a:rPr>
            </a:br>
            <a:r>
              <a:rPr lang="en-US" sz="1800" dirty="0" smtClean="0">
                <a:cs typeface="Arial" charset="0"/>
              </a:rPr>
              <a:t>and was given a list of word pairs which</a:t>
            </a:r>
            <a:br>
              <a:rPr lang="en-US" sz="1800" dirty="0" smtClean="0">
                <a:cs typeface="Arial" charset="0"/>
              </a:rPr>
            </a:br>
            <a:r>
              <a:rPr lang="en-US" sz="1800" dirty="0" smtClean="0">
                <a:cs typeface="Arial" charset="0"/>
              </a:rPr>
              <a:t>he was to teach to the “Learner” L (the actor). </a:t>
            </a:r>
          </a:p>
          <a:p>
            <a:pPr marL="457200" indent="-457200">
              <a:lnSpc>
                <a:spcPct val="110000"/>
              </a:lnSpc>
              <a:buFontTx/>
              <a:buAutoNum type="arabicPeriod"/>
            </a:pPr>
            <a:r>
              <a:rPr lang="en-US" sz="1800" dirty="0" smtClean="0">
                <a:cs typeface="Arial" charset="0"/>
              </a:rPr>
              <a:t>The Teacher begins by reading the list of word pairs to the Learner. The Teacher would then read the first word of each pair and read four possible answers. </a:t>
            </a:r>
          </a:p>
          <a:p>
            <a:pPr marL="457200" indent="-457200">
              <a:lnSpc>
                <a:spcPct val="110000"/>
              </a:lnSpc>
              <a:buFontTx/>
              <a:buAutoNum type="arabicPeriod"/>
            </a:pPr>
            <a:r>
              <a:rPr lang="en-US" sz="1800" dirty="0" smtClean="0">
                <a:cs typeface="Arial" charset="0"/>
              </a:rPr>
              <a:t>The learner would press a button to indicate his response. </a:t>
            </a:r>
          </a:p>
          <a:p>
            <a:pPr marL="457200" indent="-457200">
              <a:lnSpc>
                <a:spcPct val="110000"/>
              </a:lnSpc>
              <a:buFontTx/>
              <a:buAutoNum type="arabicPeriod"/>
            </a:pPr>
            <a:r>
              <a:rPr lang="en-US" sz="1800" dirty="0" smtClean="0">
                <a:cs typeface="Arial" charset="0"/>
              </a:rPr>
              <a:t>If the answer was incorrect, the Teacher would give the Learner a shock, with the voltage increasing with each wrong answer. </a:t>
            </a:r>
          </a:p>
          <a:p>
            <a:pPr marL="457200" indent="-457200">
              <a:lnSpc>
                <a:spcPct val="110000"/>
              </a:lnSpc>
              <a:buFontTx/>
              <a:buAutoNum type="arabicPeriod"/>
            </a:pPr>
            <a:r>
              <a:rPr lang="en-US" sz="1800" dirty="0" smtClean="0">
                <a:cs typeface="Arial" charset="0"/>
              </a:rPr>
              <a:t>If correct, the Teacher would read the next word pair.</a:t>
            </a:r>
          </a:p>
        </p:txBody>
      </p:sp>
      <p:pic>
        <p:nvPicPr>
          <p:cNvPr id="49156" name="Picture 4"/>
          <p:cNvPicPr>
            <a:picLocks noChangeAspect="1" noChangeArrowheads="1"/>
          </p:cNvPicPr>
          <p:nvPr>
            <p:ph sz="half" idx="2"/>
          </p:nvPr>
        </p:nvPicPr>
        <p:blipFill>
          <a:blip r:embed="rId2" cstate="print"/>
          <a:srcRect/>
          <a:stretch>
            <a:fillRect/>
          </a:stretch>
        </p:blipFill>
        <p:spPr>
          <a:xfrm>
            <a:off x="6629400" y="2362200"/>
            <a:ext cx="2190750" cy="27813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7544" y="260648"/>
            <a:ext cx="7972425" cy="1020762"/>
          </a:xfrm>
        </p:spPr>
        <p:txBody>
          <a:bodyPr/>
          <a:lstStyle/>
          <a:p>
            <a:r>
              <a:rPr lang="en-US" sz="3000" dirty="0" smtClean="0"/>
              <a:t>Imposing</a:t>
            </a:r>
            <a:r>
              <a:rPr lang="en-US" dirty="0" smtClean="0"/>
              <a:t> </a:t>
            </a:r>
            <a:r>
              <a:rPr lang="en-US" sz="3000" dirty="0" smtClean="0"/>
              <a:t>Obedience</a:t>
            </a:r>
          </a:p>
        </p:txBody>
      </p:sp>
      <p:sp>
        <p:nvSpPr>
          <p:cNvPr id="50179" name="Rectangle 3"/>
          <p:cNvSpPr>
            <a:spLocks noGrp="1" noChangeArrowheads="1"/>
          </p:cNvSpPr>
          <p:nvPr>
            <p:ph type="body" sz="half" idx="1"/>
          </p:nvPr>
        </p:nvSpPr>
        <p:spPr>
          <a:xfrm>
            <a:off x="179388" y="1295400"/>
            <a:ext cx="6221412" cy="5105400"/>
          </a:xfrm>
        </p:spPr>
        <p:txBody>
          <a:bodyPr/>
          <a:lstStyle/>
          <a:p>
            <a:pPr marL="533400" indent="-533400">
              <a:buFontTx/>
              <a:buNone/>
            </a:pPr>
            <a:r>
              <a:rPr lang="en-US" sz="1800" dirty="0" smtClean="0"/>
              <a:t>	If at any time the subject (The Teacher T) indicated his desire to halt the experiment, he was given a succession of verbal prods by the experimenter, in this order:</a:t>
            </a:r>
          </a:p>
          <a:p>
            <a:pPr marL="533400" indent="-533400">
              <a:buFontTx/>
              <a:buNone/>
            </a:pPr>
            <a:endParaRPr lang="en-US" sz="1800" dirty="0" smtClean="0"/>
          </a:p>
          <a:p>
            <a:pPr marL="533400" indent="-533400">
              <a:buFontTx/>
              <a:buAutoNum type="arabicPeriod"/>
            </a:pPr>
            <a:r>
              <a:rPr lang="en-US" sz="1800" dirty="0" smtClean="0"/>
              <a:t>“</a:t>
            </a:r>
            <a:r>
              <a:rPr lang="en-US" sz="1800" i="1" dirty="0" smtClean="0"/>
              <a:t>Please continue</a:t>
            </a:r>
            <a:r>
              <a:rPr lang="en-US" sz="1800" dirty="0" smtClean="0"/>
              <a:t>”.</a:t>
            </a:r>
          </a:p>
          <a:p>
            <a:pPr marL="533400" indent="-533400">
              <a:buFontTx/>
              <a:buAutoNum type="arabicPeriod"/>
            </a:pPr>
            <a:r>
              <a:rPr lang="en-US" sz="1800" dirty="0" smtClean="0"/>
              <a:t>“</a:t>
            </a:r>
            <a:r>
              <a:rPr lang="en-US" sz="1800" i="1" dirty="0" smtClean="0"/>
              <a:t>The experiment requires that you continue”</a:t>
            </a:r>
            <a:r>
              <a:rPr lang="en-US" sz="1800" dirty="0" smtClean="0"/>
              <a:t>.</a:t>
            </a:r>
          </a:p>
          <a:p>
            <a:pPr marL="533400" indent="-533400">
              <a:buFontTx/>
              <a:buAutoNum type="arabicPeriod"/>
            </a:pPr>
            <a:r>
              <a:rPr lang="en-US" sz="1800" dirty="0" smtClean="0"/>
              <a:t>“</a:t>
            </a:r>
            <a:r>
              <a:rPr lang="en-US" sz="1800" i="1" dirty="0" smtClean="0"/>
              <a:t>It is absolutely essential that you continue</a:t>
            </a:r>
            <a:r>
              <a:rPr lang="en-US" sz="1800" dirty="0" smtClean="0"/>
              <a:t>”.</a:t>
            </a:r>
          </a:p>
          <a:p>
            <a:pPr marL="533400" indent="-533400">
              <a:buFontTx/>
              <a:buAutoNum type="arabicPeriod"/>
            </a:pPr>
            <a:r>
              <a:rPr lang="en-US" sz="1800" i="1" dirty="0" smtClean="0"/>
              <a:t>“You have no other choice, you must go on</a:t>
            </a:r>
            <a:r>
              <a:rPr lang="en-US" sz="1800" dirty="0" smtClean="0"/>
              <a:t>”.</a:t>
            </a:r>
          </a:p>
          <a:p>
            <a:pPr marL="533400" indent="-533400">
              <a:buFontTx/>
              <a:buNone/>
            </a:pPr>
            <a:endParaRPr lang="en-US" sz="1800" dirty="0" smtClean="0"/>
          </a:p>
          <a:p>
            <a:pPr marL="533400" indent="-533400">
              <a:buFontTx/>
              <a:buNone/>
            </a:pPr>
            <a:r>
              <a:rPr lang="en-US" sz="1800" dirty="0" smtClean="0"/>
              <a:t>	If the subject still wished to stop after all four successive verbal prods, the experiment was halted. Otherwise, it was halted after the subject had given the maximum 450-volt shock three times in succession</a:t>
            </a:r>
          </a:p>
        </p:txBody>
      </p:sp>
      <p:pic>
        <p:nvPicPr>
          <p:cNvPr id="50180" name="Picture 4"/>
          <p:cNvPicPr>
            <a:picLocks noChangeAspect="1" noChangeArrowheads="1"/>
          </p:cNvPicPr>
          <p:nvPr>
            <p:ph sz="half" idx="2"/>
          </p:nvPr>
        </p:nvPicPr>
        <p:blipFill>
          <a:blip r:embed="rId2" cstate="print"/>
          <a:srcRect/>
          <a:stretch>
            <a:fillRect/>
          </a:stretch>
        </p:blipFill>
        <p:spPr>
          <a:xfrm>
            <a:off x="6934200" y="2209800"/>
            <a:ext cx="2022475" cy="2565400"/>
          </a:xfr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528" y="188640"/>
            <a:ext cx="7972425" cy="828675"/>
          </a:xfrm>
        </p:spPr>
        <p:txBody>
          <a:bodyPr/>
          <a:lstStyle/>
          <a:p>
            <a:r>
              <a:rPr lang="en-US" sz="3000" dirty="0" smtClean="0"/>
              <a:t>What were the results?</a:t>
            </a:r>
          </a:p>
        </p:txBody>
      </p:sp>
      <p:graphicFrame>
        <p:nvGraphicFramePr>
          <p:cNvPr id="249859" name="Group 3"/>
          <p:cNvGraphicFramePr>
            <a:graphicFrameLocks noGrp="1"/>
          </p:cNvGraphicFramePr>
          <p:nvPr>
            <p:ph sz="half" idx="1"/>
          </p:nvPr>
        </p:nvGraphicFramePr>
        <p:xfrm>
          <a:off x="0" y="1295400"/>
          <a:ext cx="5029200" cy="4610102"/>
        </p:xfrm>
        <a:graphic>
          <a:graphicData uri="http://schemas.openxmlformats.org/drawingml/2006/table">
            <a:tbl>
              <a:tblPr/>
              <a:tblGrid>
                <a:gridCol w="5029200"/>
              </a:tblGrid>
              <a:tr h="962025">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1" i="1" u="none" strike="noStrike" cap="none" normalizeH="0" baseline="0" smtClean="0">
                          <a:ln>
                            <a:noFill/>
                          </a:ln>
                          <a:solidFill>
                            <a:schemeClr val="tx1"/>
                          </a:solidFill>
                          <a:effectLst/>
                          <a:latin typeface="Arial" charset="0"/>
                        </a:rPr>
                        <a:t>Voltage Indication</a:t>
                      </a:r>
                      <a:r>
                        <a:rPr kumimoji="0" lang="en-US" sz="2000" b="1" i="1" u="none" strike="noStrike" cap="none" normalizeH="0" baseline="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Slight Shock (15V-60V)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Moderate Shock (75V-120V)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Strong Shock (135V-180V)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Very Strong Shock (195V-240V)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Intense Shock (255V-300V*)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Extreme Intensity Shock (315V-360V)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Danger: Severe Shock (375V-420V)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dirty="0" smtClean="0">
                          <a:ln>
                            <a:noFill/>
                          </a:ln>
                          <a:solidFill>
                            <a:schemeClr val="tx1"/>
                          </a:solidFill>
                          <a:effectLst/>
                          <a:latin typeface="Arial" charset="0"/>
                        </a:rPr>
                        <a:t>XXX (435V-450V)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9881" name="Group 25"/>
          <p:cNvGraphicFramePr>
            <a:graphicFrameLocks noGrp="1"/>
          </p:cNvGraphicFramePr>
          <p:nvPr>
            <p:ph sz="quarter" idx="2"/>
          </p:nvPr>
        </p:nvGraphicFramePr>
        <p:xfrm>
          <a:off x="5029200" y="1303338"/>
          <a:ext cx="3886200" cy="4564063"/>
        </p:xfrm>
        <a:graphic>
          <a:graphicData uri="http://schemas.openxmlformats.org/drawingml/2006/table">
            <a:tbl>
              <a:tblPr/>
              <a:tblGrid>
                <a:gridCol w="3886200"/>
              </a:tblGrid>
              <a:tr h="955675">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1" i="1" u="none" strike="noStrike" cap="none" normalizeH="0" baseline="0" smtClean="0">
                          <a:ln>
                            <a:noFill/>
                          </a:ln>
                          <a:solidFill>
                            <a:schemeClr val="tx1"/>
                          </a:solidFill>
                          <a:effectLst/>
                          <a:latin typeface="Arial" charset="0"/>
                        </a:rPr>
                        <a:t># of subjects for which the experiment was halted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
                          <a:srgbClr val="D4001A"/>
                        </a:buClr>
                        <a:buSzTx/>
                        <a:buFontTx/>
                        <a:buNone/>
                        <a:tabLst/>
                      </a:pPr>
                      <a:r>
                        <a:rPr kumimoji="0" lang="en-US" sz="2000" b="0" i="0" u="none" strike="noStrike" cap="none" normalizeH="0" baseline="0" smtClean="0">
                          <a:ln>
                            <a:noFill/>
                          </a:ln>
                          <a:solidFill>
                            <a:schemeClr val="tx1"/>
                          </a:solidFill>
                          <a:effectLst/>
                          <a:latin typeface="Arial" charset="0"/>
                        </a:rPr>
                        <a:t>		26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49" name="Text Box 49"/>
          <p:cNvSpPr txBox="1">
            <a:spLocks noChangeArrowheads="1"/>
          </p:cNvSpPr>
          <p:nvPr/>
        </p:nvSpPr>
        <p:spPr bwMode="auto">
          <a:xfrm>
            <a:off x="303213" y="6329363"/>
            <a:ext cx="8439150" cy="366712"/>
          </a:xfrm>
          <a:prstGeom prst="rect">
            <a:avLst/>
          </a:prstGeom>
          <a:noFill/>
          <a:ln w="9525">
            <a:noFill/>
            <a:miter lim="800000"/>
            <a:headEnd/>
            <a:tailEnd/>
          </a:ln>
        </p:spPr>
        <p:txBody>
          <a:bodyPr wrap="none">
            <a:spAutoFit/>
          </a:bodyPr>
          <a:lstStyle/>
          <a:p>
            <a:r>
              <a:rPr lang="en-US" sz="1800"/>
              <a:t>*After 300 Volt, the “victim” kicks on the wall and then no longer provides 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1035</TotalTime>
  <Words>1301</Words>
  <Application>Microsoft Office PowerPoint</Application>
  <PresentationFormat>On-screen Show (4:3)</PresentationFormat>
  <Paragraphs>217</Paragraphs>
  <Slides>25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Edge</vt:lpstr>
      <vt:lpstr>Microsoft Clip Gallery</vt:lpstr>
      <vt:lpstr>Ethics in Pharmaceutical Sales       Marc Le Menestrel Associate Professor, UPF, Barcelona Visiting Professor of Ethics, INSEAD marc.lemenestrel@upf.edu - marc.lemenestrel@insead.edu</vt:lpstr>
      <vt:lpstr>Slide 2</vt:lpstr>
      <vt:lpstr>Enlightening your Ethical Blindspot</vt:lpstr>
      <vt:lpstr>Ethical Rationality is Open</vt:lpstr>
      <vt:lpstr>Blue Monday</vt:lpstr>
      <vt:lpstr>Milgram experiment</vt:lpstr>
      <vt:lpstr>The Hoax</vt:lpstr>
      <vt:lpstr>Imposing Obedience</vt:lpstr>
      <vt:lpstr>What were the results?</vt:lpstr>
      <vt:lpstr>From an observer</vt:lpstr>
      <vt:lpstr>Interpretation</vt:lpstr>
      <vt:lpstr>Blue Monday(2)</vt:lpstr>
      <vt:lpstr>Empowering Oneself</vt:lpstr>
      <vt:lpstr>Slide 14</vt:lpstr>
      <vt:lpstr>“Corruption”: Any Problem? (1)</vt:lpstr>
      <vt:lpstr>“Corruption”: Any Problem? (2)</vt:lpstr>
      <vt:lpstr>Some consequences (1)</vt:lpstr>
      <vt:lpstr>Some consequences (2)</vt:lpstr>
      <vt:lpstr>What can be done?</vt:lpstr>
      <vt:lpstr>Why Failing to be Ethical?</vt:lpstr>
      <vt:lpstr>Four quick “tests” </vt:lpstr>
      <vt:lpstr>Why resisting?</vt:lpstr>
      <vt:lpstr>Slide 23</vt:lpstr>
      <vt:lpstr>Slide 24</vt:lpstr>
      <vt:lpstr>Slide 25</vt:lpstr>
    </vt:vector>
  </TitlesOfParts>
  <Company>Universitat Pompeu Fabra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Values and Decisions   AMP – July 2008   Marc Le Menestrel Associate Professor, UPF, Barcelona Visiting Professor of Ethics, INSEAD</dc:title>
  <dc:creator>Marc</dc:creator>
  <cp:lastModifiedBy>Marc Le Menestrel</cp:lastModifiedBy>
  <cp:revision>64</cp:revision>
  <dcterms:created xsi:type="dcterms:W3CDTF">2008-07-16T07:58:39Z</dcterms:created>
  <dcterms:modified xsi:type="dcterms:W3CDTF">2012-05-24T19:00:05Z</dcterms:modified>
</cp:coreProperties>
</file>